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9" r:id="rId3"/>
    <p:sldId id="288" r:id="rId4"/>
    <p:sldId id="263" r:id="rId5"/>
    <p:sldId id="264" r:id="rId6"/>
    <p:sldId id="265" r:id="rId7"/>
    <p:sldId id="266" r:id="rId8"/>
    <p:sldId id="267" r:id="rId9"/>
    <p:sldId id="268" r:id="rId10"/>
    <p:sldId id="260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8726"/>
    <a:srgbClr val="037B22"/>
    <a:srgbClr val="047E04"/>
    <a:srgbClr val="008000"/>
    <a:srgbClr val="85FB8B"/>
    <a:srgbClr val="FF0066"/>
    <a:srgbClr val="11026E"/>
    <a:srgbClr val="002060"/>
    <a:srgbClr val="AFEA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318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642918"/>
            <a:ext cx="7776864" cy="3578170"/>
          </a:xfrm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/>
              <a:t>Преодоление трудностей при обучении письму младших школьников.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 </a:t>
            </a:r>
            <a:endParaRPr lang="ru-RU" sz="36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437112"/>
            <a:ext cx="7406640" cy="2016224"/>
          </a:xfrm>
          <a:noFill/>
        </p:spPr>
        <p:txBody>
          <a:bodyPr>
            <a:normAutofit lnSpcReduction="10000"/>
          </a:bodyPr>
          <a:lstStyle/>
          <a:p>
            <a:pPr algn="r">
              <a:spcBef>
                <a:spcPts val="0"/>
              </a:spcBef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  <a:p>
            <a:pPr algn="r">
              <a:spcBef>
                <a:spcPts val="0"/>
              </a:spcBef>
            </a:pP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Шибанкова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О.В. 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МКОУ СОШ с. Таежное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4" y="1500174"/>
            <a:ext cx="3657600" cy="4235362"/>
          </a:xfrm>
        </p:spPr>
        <p:txBody>
          <a:bodyPr>
            <a:noAutofit/>
          </a:bodyPr>
          <a:lstStyle/>
          <a:p>
            <a:pPr lvl="0">
              <a:buClr>
                <a:srgbClr val="3891A7"/>
              </a:buClr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071538" y="285729"/>
            <a:ext cx="7929618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        </a:t>
            </a:r>
            <a:r>
              <a:rPr lang="ru-RU" sz="22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Преодоление трудностей при обучении письму младших школьников – одно из актуальных направлений в работе современного учителя. Связано это со значительным увеличением в последние годы количества неуспевающих учащихся в общеобразовательной школе.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      Существует целый спектр проблем, с которыми сталкивается учитель при обучении детей письму.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      Одна из наиболее распространенных – быстрое утомление, истощаемость. Как и любая другая деятельность, письмо может осуществляться только при определенном уровне активности головного мозга. Недостаточный или неустойчивый уровень активности приводит к трудности концентрации внимания и колебаниям работоспособности ребенка.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      Часто бывают трудности координации движений,  а также  патологические </a:t>
            </a:r>
            <a:r>
              <a:rPr lang="ru-RU" sz="2200" i="1" dirty="0" err="1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синкенезии</a:t>
            </a:r>
            <a:r>
              <a:rPr lang="ru-RU" sz="22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. Необходимо обращать внимание и на недостаточный уровень </a:t>
            </a:r>
            <a:r>
              <a:rPr lang="ru-RU" sz="2200" i="1" dirty="0" err="1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сформированности</a:t>
            </a:r>
            <a:r>
              <a:rPr lang="ru-RU" sz="22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зрительных и зрительно-пространственных функций.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i="1" dirty="0" smtClean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57290" y="2339101"/>
            <a:ext cx="735811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316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4" y="1500174"/>
            <a:ext cx="3657600" cy="4235362"/>
          </a:xfrm>
        </p:spPr>
        <p:txBody>
          <a:bodyPr>
            <a:noAutofit/>
          </a:bodyPr>
          <a:lstStyle/>
          <a:p>
            <a:pPr lvl="0">
              <a:buClr>
                <a:srgbClr val="3891A7"/>
              </a:buClr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071538" y="285729"/>
            <a:ext cx="792961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        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i="1" dirty="0" smtClean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57290" y="2339101"/>
            <a:ext cx="735811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42855"/>
          <a:ext cx="9144000" cy="685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62"/>
                <a:gridCol w="4643438"/>
              </a:tblGrid>
              <a:tr h="625431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Общие проблемы развития, затрудняющие процесс обучения письму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Проблемы, возникающие</a:t>
                      </a:r>
                      <a:r>
                        <a:rPr lang="ru-RU" baseline="0" dirty="0" smtClean="0"/>
                        <a:t> при обучении письму</a:t>
                      </a:r>
                      <a:endParaRPr lang="ru-RU" dirty="0"/>
                    </a:p>
                  </a:txBody>
                  <a:tcPr/>
                </a:tc>
              </a:tr>
              <a:tr h="56586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1.1. Трудности ориентировки в</a:t>
                      </a:r>
                      <a:r>
                        <a:rPr lang="ru-RU" sz="1600" baseline="0" dirty="0" smtClean="0"/>
                        <a:t> пространстве </a:t>
                      </a:r>
                    </a:p>
                    <a:p>
                      <a:pPr algn="just"/>
                      <a:r>
                        <a:rPr lang="ru-RU" sz="1600" baseline="0" dirty="0" smtClean="0"/>
                        <a:t>(осознания своего положения в пространстве)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2.1. Трудности дифференциации</a:t>
                      </a:r>
                      <a:r>
                        <a:rPr lang="ru-RU" sz="1600" baseline="0" dirty="0" smtClean="0"/>
                        <a:t> строки и межстрочного пространства.</a:t>
                      </a:r>
                      <a:endParaRPr lang="ru-RU" sz="1600" dirty="0"/>
                    </a:p>
                  </a:txBody>
                  <a:tcPr/>
                </a:tc>
              </a:tr>
              <a:tr h="80412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1.2.Трудности переноса информации</a:t>
                      </a:r>
                      <a:r>
                        <a:rPr lang="ru-RU" sz="1600" baseline="0" dirty="0" smtClean="0"/>
                        <a:t> с вертикальной плоскости на горизонтальную.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2.2. Трудности нахождения начала строки</a:t>
                      </a:r>
                      <a:r>
                        <a:rPr lang="ru-RU" sz="1600" baseline="0" dirty="0" smtClean="0"/>
                        <a:t> и передачи на листе бумаги пространственных отношений «верх», «низ», «над», «под», «выше» …</a:t>
                      </a:r>
                      <a:endParaRPr lang="ru-RU" sz="1600" dirty="0"/>
                    </a:p>
                  </a:txBody>
                  <a:tcPr/>
                </a:tc>
              </a:tr>
              <a:tr h="56586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1.3. Трудности  ориентировки на листе бумаги.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2.3. Трудности</a:t>
                      </a:r>
                      <a:r>
                        <a:rPr lang="ru-RU" sz="1600" baseline="0" dirty="0" smtClean="0"/>
                        <a:t> запоминания графем (оптических признаков буквы).</a:t>
                      </a:r>
                      <a:endParaRPr lang="ru-RU" sz="1600" dirty="0"/>
                    </a:p>
                  </a:txBody>
                  <a:tcPr/>
                </a:tc>
              </a:tr>
              <a:tr h="56586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1.4 .Трудности  ориентировки в</a:t>
                      </a:r>
                      <a:r>
                        <a:rPr lang="ru-RU" sz="1600" baseline="0" dirty="0" smtClean="0"/>
                        <a:t> левой и правой стороне пространства.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2.4. Трудности дифференциации фонем и графем.</a:t>
                      </a:r>
                      <a:endParaRPr lang="ru-RU" sz="1600" dirty="0"/>
                    </a:p>
                  </a:txBody>
                  <a:tcPr/>
                </a:tc>
              </a:tr>
              <a:tr h="1042385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1.5. Трудности опознания</a:t>
                      </a:r>
                      <a:r>
                        <a:rPr lang="ru-RU" sz="1600" baseline="0" dirty="0" smtClean="0"/>
                        <a:t> и дифференциации зрительных образов.</a:t>
                      </a:r>
                    </a:p>
                    <a:p>
                      <a:pPr algn="just"/>
                      <a:r>
                        <a:rPr lang="ru-RU" sz="1600" baseline="0" dirty="0" smtClean="0"/>
                        <a:t>1.6. Проблемы переработки слуховой информации, фонематического слуха.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2.5. Зеркальность написания</a:t>
                      </a:r>
                      <a:r>
                        <a:rPr lang="ru-RU" sz="1600" baseline="0" dirty="0" smtClean="0"/>
                        <a:t> графем.</a:t>
                      </a:r>
                    </a:p>
                    <a:p>
                      <a:endParaRPr lang="ru-RU" sz="16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2.6. трудности соединения букв между собой, неплавное</a:t>
                      </a:r>
                      <a:r>
                        <a:rPr lang="ru-RU" sz="1600" baseline="0" dirty="0" smtClean="0"/>
                        <a:t> замедленное письмо.</a:t>
                      </a:r>
                      <a:endParaRPr lang="ru-RU" sz="1600" dirty="0" smtClean="0"/>
                    </a:p>
                  </a:txBody>
                  <a:tcPr/>
                </a:tc>
              </a:tr>
              <a:tr h="56586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1.7. Проблемы развития мелкой моторики и артикуляции.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2.7. Трудности следования инструкции, ошибки по невнимательности.</a:t>
                      </a:r>
                      <a:endParaRPr lang="ru-RU" sz="1600" dirty="0"/>
                    </a:p>
                  </a:txBody>
                  <a:tcPr/>
                </a:tc>
              </a:tr>
              <a:tr h="56586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1.8. Трудности регуляции мышечного</a:t>
                      </a:r>
                      <a:r>
                        <a:rPr lang="ru-RU" sz="1600" baseline="0" dirty="0" smtClean="0"/>
                        <a:t> тонуса и удержания рабочей позы.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</a:tr>
              <a:tr h="56586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1.9. Недостаточная </a:t>
                      </a:r>
                      <a:r>
                        <a:rPr lang="ru-RU" sz="1600" dirty="0" err="1" smtClean="0"/>
                        <a:t>сформированность</a:t>
                      </a:r>
                      <a:r>
                        <a:rPr lang="ru-RU" sz="1600" dirty="0" smtClean="0"/>
                        <a:t> серийной организации движений</a:t>
                      </a:r>
                      <a:r>
                        <a:rPr lang="ru-RU" sz="1600" baseline="0" dirty="0" smtClean="0"/>
                        <a:t> и чувства ритма.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848004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1.10. Трудности программирования и контроля,</a:t>
                      </a:r>
                      <a:r>
                        <a:rPr lang="ru-RU" sz="1600" baseline="0" dirty="0" smtClean="0"/>
                        <a:t> проблемы концентрации и распределения внимания.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8316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4414" y="357166"/>
            <a:ext cx="7572428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Проблемы, возникающие при обучении письму:</a:t>
            </a:r>
            <a:r>
              <a:rPr lang="ru-RU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Трудности дифференциации строки и межстрочного пространства.</a:t>
            </a: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Этапы работы: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Введение понятия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рабочая строка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Введение понятия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межстрочное пространство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Дифференциация этих понятий.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u="sng" dirty="0" smtClean="0"/>
              <a:t>Возможные формы работ:</a:t>
            </a:r>
            <a:endParaRPr lang="ru-RU" dirty="0" smtClean="0"/>
          </a:p>
          <a:p>
            <a:pPr algn="just">
              <a:buFont typeface="Wingdings" pitchFamily="2" charset="2"/>
              <a:buChar char="§"/>
            </a:pPr>
            <a:r>
              <a:rPr lang="ru-RU" i="1" dirty="0" smtClean="0"/>
              <a:t>  </a:t>
            </a:r>
            <a:r>
              <a:rPr lang="ru-RU" dirty="0" smtClean="0"/>
              <a:t>В данном учителем образце найти и показать строчки, на которых написан текст, заштриховать (пометить маркером) эти строчки зеленым цветом.  Ввести понятие «рабочая строка».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 На чистом тетрадном листе найти </a:t>
            </a:r>
            <a:r>
              <a:rPr lang="ru-RU" dirty="0" err="1" smtClean="0"/>
              <a:t>найти</a:t>
            </a:r>
            <a:r>
              <a:rPr lang="ru-RU" dirty="0" smtClean="0"/>
              <a:t> несколько рабочих строк, заштриховать их зеленым цветом. В начале каждом рабочей строки простым  рабочим карандашом поставить  большую точку.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 Заштриховать красным цветом пространство между двумя рабочими строками. Ввести понятие «межстрочное пространство»: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   Написание узоров и геометрических фигур, не выходящих за границы рабочей строки;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 Написание геометр. фигур, не выходящих за границы рабочей строки, и выше нее по отдельности и их чередование (подготовка к написанию строчных и заглавных букв).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185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435608" y="428604"/>
            <a:ext cx="7422672" cy="5758836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i="1" dirty="0" smtClean="0"/>
              <a:t>2. </a:t>
            </a:r>
            <a:r>
              <a:rPr lang="ru-RU" b="1" i="1" u="sng" dirty="0" smtClean="0"/>
              <a:t>Трудности нахождения начала строки и передачи на листе пространственных отношений «верх, низ, над, под, выше, ниже» (могут  сохраняться до 4 класса)</a:t>
            </a:r>
          </a:p>
          <a:p>
            <a:pPr algn="just">
              <a:buNone/>
            </a:pPr>
            <a:endParaRPr lang="ru-RU" b="1" u="sng" dirty="0" smtClean="0"/>
          </a:p>
          <a:p>
            <a:pPr>
              <a:buNone/>
            </a:pPr>
            <a:r>
              <a:rPr lang="ru-RU" dirty="0" smtClean="0"/>
              <a:t> </a:t>
            </a:r>
            <a:r>
              <a:rPr lang="ru-RU" u="sng" dirty="0" smtClean="0"/>
              <a:t>Формы работ: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Выделение  ярким карандашом левой стороны листа;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Отмеривание правильного отступа с помощью линейки или меток на закладке;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Отмеривание правильного отступа с помощью клеток от выделенного левого края;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  Упражнения на глазомер (деление отрезков на две части, рисование отрезков, соответствующих образцу).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458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0166" y="500042"/>
            <a:ext cx="7158062" cy="607223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i="1" dirty="0" smtClean="0"/>
              <a:t>3</a:t>
            </a:r>
            <a:r>
              <a:rPr lang="ru-RU" b="1" i="1" u="sng" dirty="0" smtClean="0"/>
              <a:t>. Трудности запоминания графем.</a:t>
            </a:r>
            <a:endParaRPr lang="ru-RU" b="1" u="sng" dirty="0" smtClean="0"/>
          </a:p>
          <a:p>
            <a:pPr>
              <a:buNone/>
            </a:pPr>
            <a:r>
              <a:rPr lang="ru-RU" i="1" u="sng" dirty="0" smtClean="0"/>
              <a:t>Этапы работы: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- знакомство с графемой буквы;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- выделение ее элементов и работа с ними;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/>
              <a:t>- </a:t>
            </a:r>
            <a:r>
              <a:rPr lang="ru-RU" dirty="0" smtClean="0"/>
              <a:t>запоминание и воспроизведение букв;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· дифференциация изученной графемы в ряду других графем.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u="sng" dirty="0" smtClean="0"/>
              <a:t>Возможные формы работ: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знакомство с графемой буквы, нахождение ее ассоциативного образа («б» - белка с поднятым хвостом, «</a:t>
            </a:r>
            <a:r>
              <a:rPr lang="ru-RU" dirty="0" err="1" smtClean="0"/>
              <a:t>д</a:t>
            </a:r>
            <a:r>
              <a:rPr lang="ru-RU" dirty="0" smtClean="0"/>
              <a:t>» - дятел  с хвостом, опущенным вниз; душ с загнутым шлангом);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нахождение и выделение изучаемой графемы в ряде других графем (сначала не схожих по написанию,  затем—схожих), в слогах, словах, предложениях, текстах;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выделение, называние и обведение разными цветами элементов изучаемой графемы;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анализ букв по элементам и выделение в ряде букв только одного заданного элемента, затем– другого элемента;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 конструирование изучаемой графемы из бумажных полосок, вылепленных из пластилина элементов, из шнурков разных размеров (на листе, на столе);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136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2976" y="285728"/>
            <a:ext cx="7858180" cy="6572272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Написание и стирание указательным пальцем графемы, написанной мелом или фломастером на доске под счет или  отстукиваемый ритм; 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  Одно из самых эффективных упражнений: написание  графемы в воздухе под счет при соблюдении правил:</a:t>
            </a:r>
          </a:p>
          <a:p>
            <a:pPr algn="just">
              <a:buNone/>
            </a:pPr>
            <a:r>
              <a:rPr lang="ru-RU" sz="1600" b="1" i="1" dirty="0" smtClean="0"/>
              <a:t>-</a:t>
            </a:r>
            <a:r>
              <a:rPr lang="ru-RU" sz="1600" dirty="0" smtClean="0"/>
              <a:t>ежедневное выполнение ;   </a:t>
            </a:r>
          </a:p>
          <a:p>
            <a:pPr algn="just">
              <a:buNone/>
            </a:pPr>
            <a:r>
              <a:rPr lang="ru-RU" sz="1600" dirty="0" smtClean="0"/>
              <a:t>- длительность выполнения не более 3-5 м;</a:t>
            </a:r>
          </a:p>
          <a:p>
            <a:pPr algn="just">
              <a:buNone/>
            </a:pPr>
            <a:r>
              <a:rPr lang="ru-RU" sz="1600" b="1" i="1" dirty="0" smtClean="0"/>
              <a:t>- </a:t>
            </a:r>
            <a:r>
              <a:rPr lang="ru-RU" sz="1600" dirty="0" smtClean="0"/>
              <a:t>сначала делаются движения руки только от плеча, после усвоения данного вида движений—от локтя  и на последнем этапе—от кисти.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«Радужные буквы» - многократное обведение графемы буквы разными цветами от маленького к большому;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Игра «Мультик»: написать изучаемую букву на листе А4, затем  сложить пополам и снова написать букву т так до тех пор, пока возможно сгибать лист. Затем дети быстро разворачивают лист, буква быстро увеличивается;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Угадывание графемы с закрытыми глазами, когда учитель пишет ее пальцем на ладони.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Дописывание графемы. Рекомендуется давать дописывать тот элемент графемы, который ребенок забывает писать при самостоятельном письме;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Дать ряд элементов букв, написанных раздельно. Предлагается обвести те элементы, из которых состоит изучаемая графема; такая же работа затем с элементами, написанными слитно;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/>
              <a:t>«абракадабра»: в ряду слитно написанных букв, не составляющих слово, найти и обвести изучаемую графему (сначала дается ряд  несхожих букв, затем— близких по написанию);</a:t>
            </a:r>
          </a:p>
          <a:p>
            <a:pPr>
              <a:buNone/>
            </a:pPr>
            <a:endParaRPr lang="ru-RU" sz="1600" dirty="0" smtClean="0"/>
          </a:p>
        </p:txBody>
      </p:sp>
    </p:spTree>
    <p:extLst>
      <p:ext uri="{BB962C8B-B14F-4D97-AF65-F5344CB8AC3E}">
        <p14:creationId xmlns="" xmlns:p14="http://schemas.microsoft.com/office/powerpoint/2010/main" val="203184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285728"/>
            <a:ext cx="7858180" cy="6572272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b="1" i="1" dirty="0" smtClean="0"/>
              <a:t>«</a:t>
            </a:r>
            <a:r>
              <a:rPr lang="ru-RU" dirty="0" smtClean="0"/>
              <a:t>Буквы идут на бал»: на листе бумаги даны печатные буквы (строчные, заглавные или вперемешку), поверх них другим цветом дети пишут прописной аналог этой графемы. Здесь можно включить задания на дифференциацию гласных—согласных, звонких—глухих). </a:t>
            </a:r>
          </a:p>
          <a:p>
            <a:pPr algn="just">
              <a:buFont typeface="Wingdings" pitchFamily="2" charset="2"/>
              <a:buChar char="§"/>
            </a:pPr>
            <a:r>
              <a:rPr lang="ru-RU" dirty="0" smtClean="0"/>
              <a:t> В процессе изучения письменных букв целесообразно включать задания на формирование функций программирования и контроля. Например, при написании строки задается зрительно программа действий: две красных—одна синяя и т.д. Постепенно программа усложняется: от зрительной переходит  к вербальной  (а смена ручки или карандаша  уменьшает монотонность задания и дает возможность руке расслабиться).</a:t>
            </a:r>
          </a:p>
          <a:p>
            <a:pPr>
              <a:buNone/>
            </a:pPr>
            <a:r>
              <a:rPr lang="ru-RU" b="1" u="sng" dirty="0" smtClean="0"/>
              <a:t>4</a:t>
            </a:r>
            <a:r>
              <a:rPr lang="ru-RU" b="1" i="1" u="sng" dirty="0" smtClean="0"/>
              <a:t>. Трудности дифференциации фонем и  графем.</a:t>
            </a:r>
            <a:endParaRPr lang="ru-RU" b="1" u="sng" dirty="0" smtClean="0"/>
          </a:p>
          <a:p>
            <a:pPr>
              <a:buNone/>
            </a:pPr>
            <a:r>
              <a:rPr lang="ru-RU" i="1" dirty="0" smtClean="0"/>
              <a:t>Причины: </a:t>
            </a:r>
            <a:r>
              <a:rPr lang="ru-RU" i="1" dirty="0" err="1" smtClean="0"/>
              <a:t>акустико</a:t>
            </a:r>
            <a:r>
              <a:rPr lang="ru-RU" i="1" dirty="0" smtClean="0"/>
              <a:t>– артикуляционное сходство (</a:t>
            </a:r>
            <a:r>
              <a:rPr lang="ru-RU" i="1" dirty="0" err="1" smtClean="0"/>
              <a:t>б-п</a:t>
            </a:r>
            <a:r>
              <a:rPr lang="ru-RU" i="1" dirty="0" smtClean="0"/>
              <a:t>, </a:t>
            </a:r>
            <a:r>
              <a:rPr lang="ru-RU" i="1" dirty="0" err="1" smtClean="0"/>
              <a:t>д-т-ч</a:t>
            </a:r>
            <a:r>
              <a:rPr lang="ru-RU" i="1" dirty="0" smtClean="0"/>
              <a:t>), оптическое (</a:t>
            </a:r>
            <a:r>
              <a:rPr lang="ru-RU" i="1" dirty="0" err="1" smtClean="0"/>
              <a:t>с-е</a:t>
            </a:r>
            <a:r>
              <a:rPr lang="ru-RU" i="1" dirty="0" smtClean="0"/>
              <a:t>, </a:t>
            </a:r>
            <a:r>
              <a:rPr lang="ru-RU" i="1" dirty="0" err="1" smtClean="0"/>
              <a:t>с-о</a:t>
            </a:r>
            <a:r>
              <a:rPr lang="ru-RU" i="1" dirty="0" smtClean="0"/>
              <a:t>, </a:t>
            </a:r>
            <a:r>
              <a:rPr lang="ru-RU" i="1" dirty="0" err="1" smtClean="0"/>
              <a:t>м-ш</a:t>
            </a:r>
            <a:r>
              <a:rPr lang="ru-RU" i="1" dirty="0" smtClean="0"/>
              <a:t>, </a:t>
            </a:r>
            <a:r>
              <a:rPr lang="ru-RU" i="1" dirty="0" err="1" smtClean="0"/>
              <a:t>в-д</a:t>
            </a:r>
            <a:r>
              <a:rPr lang="ru-RU" i="1" dirty="0" smtClean="0"/>
              <a:t>) и моторное (</a:t>
            </a:r>
            <a:r>
              <a:rPr lang="ru-RU" i="1" dirty="0" err="1" smtClean="0"/>
              <a:t>б-д</a:t>
            </a:r>
            <a:r>
              <a:rPr lang="ru-RU" i="1" dirty="0" smtClean="0"/>
              <a:t>, </a:t>
            </a:r>
            <a:r>
              <a:rPr lang="ru-RU" i="1" dirty="0" err="1" smtClean="0"/>
              <a:t>ч-ь</a:t>
            </a:r>
            <a:r>
              <a:rPr lang="ru-RU" i="1" dirty="0" smtClean="0"/>
              <a:t>) сходство фонем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u="sng" dirty="0" smtClean="0"/>
              <a:t>Возможные формы работы:</a:t>
            </a:r>
            <a:endParaRPr lang="ru-RU" u="sng" dirty="0" smtClean="0"/>
          </a:p>
          <a:p>
            <a:r>
              <a:rPr lang="ru-RU" dirty="0" err="1" smtClean="0"/>
              <a:t>Артгимнастика</a:t>
            </a:r>
            <a:r>
              <a:rPr lang="ru-RU" dirty="0" smtClean="0"/>
              <a:t> (подготовка учащихся к правильному произношению и дифференциации изучаемых и смешиваемых букв);</a:t>
            </a:r>
          </a:p>
          <a:p>
            <a:r>
              <a:rPr lang="ru-RU" dirty="0" smtClean="0"/>
              <a:t>«Угадай звук» (по беззвучной артикуляции гласного, дети показывают графему);</a:t>
            </a:r>
          </a:p>
          <a:p>
            <a:r>
              <a:rPr lang="ru-RU" dirty="0" smtClean="0"/>
              <a:t> Сравнительный анализ  двух смешиваемых графем, запись их под счет;</a:t>
            </a:r>
          </a:p>
          <a:p>
            <a:r>
              <a:rPr lang="ru-RU" dirty="0" smtClean="0"/>
              <a:t>  «превращение букв»: достроить одну из смешиваемых графем до другой или наоборот – убрать лишний элемент (</a:t>
            </a:r>
            <a:r>
              <a:rPr lang="ru-RU" dirty="0" err="1" smtClean="0"/>
              <a:t>о-а</a:t>
            </a:r>
            <a:r>
              <a:rPr lang="ru-RU" dirty="0" smtClean="0"/>
              <a:t>. </a:t>
            </a:r>
            <a:r>
              <a:rPr lang="ru-RU" dirty="0" err="1" smtClean="0"/>
              <a:t>л-м</a:t>
            </a:r>
            <a:r>
              <a:rPr lang="ru-RU" dirty="0" smtClean="0"/>
              <a:t>, </a:t>
            </a:r>
            <a:r>
              <a:rPr lang="ru-RU" dirty="0" err="1" smtClean="0"/>
              <a:t>и-ш</a:t>
            </a:r>
            <a:r>
              <a:rPr lang="ru-RU" dirty="0" smtClean="0"/>
              <a:t>, </a:t>
            </a:r>
            <a:r>
              <a:rPr lang="ru-RU" dirty="0" err="1" smtClean="0"/>
              <a:t>и-у</a:t>
            </a:r>
            <a:r>
              <a:rPr lang="ru-RU" dirty="0" smtClean="0"/>
              <a:t>, </a:t>
            </a:r>
            <a:r>
              <a:rPr lang="ru-RU" dirty="0" err="1" smtClean="0"/>
              <a:t>и-ц</a:t>
            </a:r>
            <a:r>
              <a:rPr lang="ru-RU" dirty="0" smtClean="0"/>
              <a:t> и т.д.);</a:t>
            </a:r>
          </a:p>
          <a:p>
            <a:r>
              <a:rPr lang="ru-RU" dirty="0" smtClean="0"/>
              <a:t> Запись под диктовку фонем;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27540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428604"/>
            <a:ext cx="7351234" cy="6215106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 Прочтение, запись под диктовку слогов, слов со смешиваемые звуками: </a:t>
            </a:r>
            <a:r>
              <a:rPr lang="ru-RU" dirty="0" err="1" smtClean="0"/>
              <a:t>ба-па</a:t>
            </a:r>
            <a:r>
              <a:rPr lang="ru-RU" dirty="0" smtClean="0"/>
              <a:t>, бал-пал, вата—фата и т.д.</a:t>
            </a:r>
          </a:p>
          <a:p>
            <a:pPr>
              <a:buNone/>
            </a:pPr>
            <a:r>
              <a:rPr lang="ru-RU" sz="2900" b="1" i="1" u="sng" dirty="0" smtClean="0"/>
              <a:t>5. Зеркальность написания графем. </a:t>
            </a:r>
            <a:endParaRPr lang="ru-RU" sz="2900" b="1" u="sng" dirty="0" smtClean="0"/>
          </a:p>
          <a:p>
            <a:pPr>
              <a:buNone/>
            </a:pPr>
            <a:r>
              <a:rPr lang="ru-RU" i="1" dirty="0" smtClean="0"/>
              <a:t>Формы работы:</a:t>
            </a:r>
            <a:endParaRPr lang="ru-RU" dirty="0" smtClean="0"/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  Анализ и запоминание пространственной ориентации буквы;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Непосредственно работа с графемой, которую ребенок пишет зеркально;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Запоминание механического движения написания графемы различными способами с обязательным проговариванием направления движения вслух;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Анализ пространственной ориентации букв (при зеркальных ошибках «верх-низ», когда смешиваются, например </a:t>
            </a:r>
            <a:r>
              <a:rPr lang="ru-RU" b="1" dirty="0" smtClean="0"/>
              <a:t>в </a:t>
            </a:r>
            <a:r>
              <a:rPr lang="ru-RU" dirty="0" smtClean="0"/>
              <a:t>и </a:t>
            </a:r>
            <a:r>
              <a:rPr lang="ru-RU" b="1" dirty="0" err="1" smtClean="0"/>
              <a:t>д</a:t>
            </a:r>
            <a:r>
              <a:rPr lang="ru-RU" dirty="0" smtClean="0"/>
              <a:t>, вместе с ребенком выделяют 2 буквы </a:t>
            </a:r>
            <a:r>
              <a:rPr lang="ru-RU" b="1" dirty="0" smtClean="0"/>
              <a:t>б</a:t>
            </a:r>
            <a:r>
              <a:rPr lang="ru-RU" dirty="0" smtClean="0"/>
              <a:t> и </a:t>
            </a:r>
            <a:r>
              <a:rPr lang="ru-RU" b="1" dirty="0" smtClean="0"/>
              <a:t>в</a:t>
            </a:r>
            <a:r>
              <a:rPr lang="ru-RU" dirty="0" smtClean="0"/>
              <a:t>, которые тянутся вверх и 5 букв: </a:t>
            </a:r>
            <a:r>
              <a:rPr lang="ru-RU" b="1" dirty="0" err="1" smtClean="0"/>
              <a:t>д,з,р,у,ф</a:t>
            </a:r>
            <a:r>
              <a:rPr lang="ru-RU" b="1" dirty="0" smtClean="0"/>
              <a:t>, </a:t>
            </a:r>
            <a:r>
              <a:rPr lang="ru-RU" dirty="0" smtClean="0"/>
              <a:t>которые спускаются вниз, и 2 буквы </a:t>
            </a:r>
            <a:r>
              <a:rPr lang="ru-RU" b="1" dirty="0" err="1" smtClean="0"/>
              <a:t>ц</a:t>
            </a:r>
            <a:r>
              <a:rPr lang="ru-RU" b="1" dirty="0" smtClean="0"/>
              <a:t> </a:t>
            </a:r>
            <a:r>
              <a:rPr lang="ru-RU" dirty="0" smtClean="0"/>
              <a:t>и </a:t>
            </a:r>
            <a:r>
              <a:rPr lang="ru-RU" b="1" dirty="0" err="1" smtClean="0"/>
              <a:t>щ</a:t>
            </a:r>
            <a:r>
              <a:rPr lang="ru-RU" b="1" dirty="0" smtClean="0"/>
              <a:t> </a:t>
            </a:r>
            <a:r>
              <a:rPr lang="ru-RU" dirty="0" smtClean="0"/>
              <a:t>с  «хвостиками»; для преодоления зеркальности «право-лево» ребенку предлагают запомнить, что всего 5 букв З, У, Ч, Э, Я смотрят влево и все эти буквы есть во фразе «3 Зины Умнее, Чем Элла и Яша»);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  Обведение в алфавите с прописными буквами тех, которые ориентированы влево и вправо разными цветами. Такой алфавит (можно вместе с фразой) должен быть прикреплен к парте ребенка или  на рабочем столе дома до тех пор, пока ребенок не перестанет делать ошибки.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37561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320"/>
            <a:ext cx="8143900" cy="6583680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/>
            </a:r>
            <a:b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 </a:t>
            </a:r>
            <a:b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/>
            </a:r>
            <a:b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  6. </a:t>
            </a:r>
            <a:r>
              <a:rPr lang="ru-RU" sz="1800" b="1" i="1" u="sng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Трудности соединения букв между собой, неплавное замедленное письмо</a:t>
            </a:r>
            <a:r>
              <a:rPr lang="ru-RU" sz="1600" b="1" i="1" u="sng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: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i="1" u="sng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Этапы работы: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- изучение возможных видов соединения;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- соединение каждой изученной графемы с уже изученными.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u="sng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Формы работы: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*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 Обведение линий различных форм, линий, включающих однотипные и разные виды соединений;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*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 Обведение слогов, слов по пунктиру без отрыва руки;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*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 Самостоятельное соединение букв в слоги, при этом каждая буква пишется другим цветом (зрит. анализ, время  для обдумывания);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*</a:t>
            </a: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 Вставить пропущенное соединение;</a:t>
            </a:r>
            <a:b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 * 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Найди и исправь ошибку в данном образце.</a:t>
            </a:r>
            <a:b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600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2.7. </a:t>
            </a:r>
            <a:r>
              <a:rPr lang="ru-RU" sz="1600" b="1" i="1" u="sng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Трудности следования инструкции, ошибки по невнимательности</a:t>
            </a:r>
            <a:br>
              <a:rPr lang="ru-RU" sz="1600" b="1" i="1" u="sng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600" b="1" i="1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   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Такие трудности плюс орфографические ошибки при четком знании соответствующих правил могут быть связаны как со слабостью функций программирования и контроля, так и с недостаточной мотивацией ребенка к выполнению задания и утомлением. Есть специальные пособия для развития функций программирования и контроля, например, «Школа внимания», Пылаева,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Ахутина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, 2008 г.</a:t>
            </a:r>
            <a:b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</a:br>
            <a: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      Важно стремиться обеспечивать мотивацию ребенка к выполнению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задания + четкое 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объяснение того, что нужно выполнить с проверкой понимания задания учащимися, минимум поводов для отвлечения внимания, оптимальную дозировку заданий, поддержание работоспособности.</a:t>
            </a:r>
            <a:r>
              <a:rPr lang="ru-RU" sz="36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15388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6.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650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480" y="2071678"/>
            <a:ext cx="707236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452</TotalTime>
  <Words>660</Words>
  <Application>Microsoft Office PowerPoint</Application>
  <PresentationFormat>Экран (4:3)</PresentationFormat>
  <Paragraphs>115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               Преодоление трудностей при обучении письму младших школьников.  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     6. Трудности соединения букв между собой, неплавное замедленное письмо: Этапы работы: - изучение возможных видов соединения; - соединение каждой изученной графемы с уже изученными. Формы работы: *  Обведение линий различных форм, линий, включающих однотипные и разные виды соединений; *  Обведение слогов, слов по пунктиру без отрыва руки; *  Самостоятельное соединение букв в слоги, при этом каждая буква пишется другим цветом (зрит. анализ, время  для обдумывания); *  Вставить пропущенное соединение;  *  Найди и исправь ошибку в данном образце. 2.7. Трудности следования инструкции, ошибки по невнимательности     Такие трудности плюс орфографические ошибки при четком знании соответствующих правил могут быть связаны как со слабостью функций программирования и контроля, так и с недостаточной мотивацией ребенка к выполнению задания и утомлением. Есть специальные пособия для развития функций программирования и контроля, например, «Школа внимания», Пылаева, Ахутина, 2008 г.       Важно стремиться обеспечивать мотивацию ребенка к выполнению задания + четкое объяснение того, что нужно выполнить с проверкой понимания задания учащимися, минимум поводов для отвлечения внимания, оптимальную дозировку заданий, поддержание работоспособности. 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Логопедические игры и упражнения к проекту «Весна шагает по планете»</dc:title>
  <dc:creator>1</dc:creator>
  <cp:lastModifiedBy>Дмитрий</cp:lastModifiedBy>
  <cp:revision>44</cp:revision>
  <dcterms:created xsi:type="dcterms:W3CDTF">2013-03-26T15:29:50Z</dcterms:created>
  <dcterms:modified xsi:type="dcterms:W3CDTF">2016-10-04T22:29:40Z</dcterms:modified>
</cp:coreProperties>
</file>