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63" r:id="rId3"/>
    <p:sldId id="266" r:id="rId4"/>
    <p:sldId id="262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58" r:id="rId13"/>
    <p:sldId id="259" r:id="rId14"/>
    <p:sldId id="260" r:id="rId15"/>
    <p:sldId id="261" r:id="rId16"/>
    <p:sldId id="275" r:id="rId17"/>
    <p:sldId id="277" r:id="rId18"/>
    <p:sldId id="278" r:id="rId19"/>
    <p:sldId id="289" r:id="rId20"/>
    <p:sldId id="290" r:id="rId21"/>
    <p:sldId id="28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4F5A8B-2748-45DF-9A3E-2CDA76008AD3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C998E5-CC2B-4E4E-9B7C-EB20688BB32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776864" cy="3816424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«Работа над техникой чтения и пониманием» </a:t>
            </a:r>
            <a:r>
              <a:rPr lang="ru-RU" sz="5400" b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4929198"/>
            <a:ext cx="7953634" cy="1785950"/>
          </a:xfrm>
          <a:noFill/>
        </p:spPr>
        <p:txBody>
          <a:bodyPr>
            <a:normAutofit fontScale="85000" lnSpcReduction="20000"/>
          </a:bodyPr>
          <a:lstStyle/>
          <a:p>
            <a:pPr algn="r">
              <a:spcBef>
                <a:spcPts val="0"/>
              </a:spcBef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читель-логопед</a:t>
            </a:r>
          </a:p>
          <a:p>
            <a:pPr algn="r">
              <a:spcBef>
                <a:spcPts val="0"/>
              </a:spcBef>
            </a:pP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Шибанкова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О.В. 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МКОУ СОШ с. Таежное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0"/>
          <a:ext cx="8229600" cy="6787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/>
                <a:gridCol w="4114800"/>
              </a:tblGrid>
              <a:tr h="1551654"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b="1" i="1" cap="all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Чтение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(по Д.Б.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Эльконину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72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562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а) процесс декодирования графической (буквенной) модели слова в </a:t>
                      </a:r>
                      <a:r>
                        <a:rPr kumimoji="0" lang="ru-RU" sz="28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устноязыковую</a:t>
                      </a: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форму.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kumimoji="0"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определение </a:t>
                      </a:r>
                      <a:r>
                        <a:rPr kumimoji="0" lang="ru-RU" sz="2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букво-звуковых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соответствий;</a:t>
                      </a:r>
                    </a:p>
                    <a:p>
                      <a:pPr algn="ctr"/>
                      <a:r>
                        <a:rPr kumimoji="0" lang="ru-RU" sz="2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слогослияние</a:t>
                      </a:r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kumimoji="0"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воссоздание звукового облика целого слова;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б) процесс понимания письменных сообщений.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1714480" y="857232"/>
            <a:ext cx="1500198" cy="1714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857884" y="857232"/>
            <a:ext cx="1500198" cy="1643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2143108" y="4286256"/>
            <a:ext cx="64294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861048"/>
            <a:ext cx="259228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768148"/>
          </a:xfrm>
        </p:spPr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Уровни процесса чтения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357298"/>
          <a:ext cx="8229600" cy="54312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/>
                <a:gridCol w="4114800"/>
              </a:tblGrid>
              <a:tr h="714380">
                <a:tc>
                  <a:txBody>
                    <a:bodyPr/>
                    <a:lstStyle/>
                    <a:p>
                      <a:pPr algn="l"/>
                      <a:r>
                        <a:rPr lang="ru-RU" sz="2400" b="1" i="1" cap="all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Сенсомоторный</a:t>
                      </a:r>
                      <a:endParaRPr lang="ru-RU" sz="2400" b="1" i="1" cap="all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1" i="1" cap="all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Семантический</a:t>
                      </a:r>
                      <a:endParaRPr lang="ru-RU" sz="2400" b="1" i="1" cap="all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16821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Обеспечивает «технику» чтения – скорость восприятия и его точность.</a:t>
                      </a:r>
                    </a:p>
                    <a:p>
                      <a:pPr algn="ctr"/>
                      <a:endParaRPr kumimoji="0"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Звенья: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а) </a:t>
                      </a:r>
                      <a:r>
                        <a:rPr kumimoji="0" lang="ru-RU" sz="20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звуко-буквенный</a:t>
                      </a:r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анализ, 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б) удержание получаемой информации, 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в) смысловые догадки, возникающие на основе этой информации, </a:t>
                      </a:r>
                    </a:p>
                    <a:p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г) сличение, т.е. контроль возникающих гипотез с данным материалом.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Ведет к пониманию значения и смысла информации.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Двойная стрелка влево/вправо 4"/>
          <p:cNvSpPr/>
          <p:nvPr/>
        </p:nvSpPr>
        <p:spPr>
          <a:xfrm>
            <a:off x="3857620" y="1428736"/>
            <a:ext cx="1214446" cy="57150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573016"/>
            <a:ext cx="3200400" cy="2741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919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Успешное и быстрое усвоение букв возможно лишь при достаточной </a:t>
            </a:r>
            <a:r>
              <a:rPr lang="ru-RU" sz="2400" i="1" u="sng" dirty="0" smtClean="0">
                <a:latin typeface="Times New Roman" pitchFamily="18" charset="0"/>
                <a:cs typeface="Times New Roman" pitchFamily="18" charset="0"/>
              </a:rPr>
              <a:t>сформированности следующих функций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а)	фонематического восприятия (дифференциации, различения фонем),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б)	фонематического анализа (возможности выделения звуков из речи),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в)	зрительного анализа и синтеза (способности определять сходство и различие букв),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г)	пространственных представлений, </a:t>
            </a:r>
          </a:p>
          <a:p>
            <a:pPr algn="just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	зрительного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мнезиса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(возможности запоминания зрительного образа буквы).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10583" t="28972" r="50134" b="4206"/>
          <a:stretch>
            <a:fillRect/>
          </a:stretch>
        </p:blipFill>
        <p:spPr bwMode="auto">
          <a:xfrm>
            <a:off x="6876256" y="4437112"/>
            <a:ext cx="1944216" cy="222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4" y="2285992"/>
            <a:ext cx="3657600" cy="31432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РУЧЕЁК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РУЧЕЁЧЕК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РУЧЬИ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РУЧЕЙКИ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РУЧЕЙНИК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1571612"/>
            <a:ext cx="3362275" cy="4664075"/>
          </a:xfrm>
        </p:spPr>
      </p:pic>
      <p:pic>
        <p:nvPicPr>
          <p:cNvPr id="1026" name="Picture 2" descr="C:\Users\Дмитрий\Pictures\Вебинар по чтению Мазина ВД_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928670"/>
            <a:ext cx="8358214" cy="5738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26185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1643050"/>
            <a:ext cx="3324465" cy="466407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2066" y="2143116"/>
            <a:ext cx="3657600" cy="3312368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СКВОРЕЦ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СКВОРЧИХА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СКВОРУШКА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СКВОРЦЫ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СКВОРЧОНОК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СКВОРЧАТА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Дмитрий\Pictures\Вебинар по чтению Мазина ВД_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857232"/>
            <a:ext cx="8358246" cy="5981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3458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митрий\Pictures\Вебинар по чтению Мазина ВД_7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8286808" cy="6072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1840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митрий\Pictures\Вебинар по чтению Мазина ВД_9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7929618" cy="5929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27540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митрий\Pictures\Вебинар по чтению Мазина ВД_1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8429652" cy="5786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3756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17901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Дмитрий\Pictures\Вебинар по чтению Мазина ВД_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7929618" cy="5981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1650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 descr="C:\Users\Дмитрий\Pictures\Вебинар по чтению Мазина ВД_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572560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cap="all" dirty="0" smtClean="0">
                <a:latin typeface="Times New Roman" pitchFamily="18" charset="0"/>
                <a:cs typeface="Times New Roman" pitchFamily="18" charset="0"/>
              </a:rPr>
              <a:t>Ступени формирования </a:t>
            </a:r>
            <a:br>
              <a:rPr lang="ru-RU" sz="3600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cap="all" dirty="0" smtClean="0">
                <a:latin typeface="Times New Roman" pitchFamily="18" charset="0"/>
                <a:cs typeface="Times New Roman" pitchFamily="18" charset="0"/>
              </a:rPr>
              <a:t>навыка чтения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(по Т.Г. Егорову)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1) овладение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звуко-буквенными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обозначениями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>
            <a:normAutofit fontScale="85000" lnSpcReduction="20000"/>
          </a:bodyPr>
          <a:lstStyle/>
          <a:p>
            <a:pPr marL="180000" indent="36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Овладение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звуко-буквенными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обозначениями осуществляется в течение всего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добукварного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букварного периода.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180000" indent="360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Показатели успешного овладения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звуко-буквенными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обозначениями: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Ребенок дифференцирует звуки речи, т. е. у него имеется четкий образ звука и когда звук не смешивается с другим ни по слуху, 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артикулярно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У ребенка имеется представление об обобщенном звуке речи, о фонеме. Ребенок  умеет отвлекаться от второстепенных свойств звуков и выделяет фонему.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49866" t="28972" r="10369" b="4206"/>
          <a:stretch>
            <a:fillRect/>
          </a:stretch>
        </p:blipFill>
        <p:spPr bwMode="auto">
          <a:xfrm>
            <a:off x="7308304" y="188641"/>
            <a:ext cx="161314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4800" b="1" i="1" dirty="0" err="1" smtClean="0">
                <a:latin typeface="Times New Roman" pitchFamily="18" charset="0"/>
                <a:cs typeface="Times New Roman" pitchFamily="18" charset="0"/>
              </a:rPr>
              <a:t>послоговое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чтение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92500" lnSpcReduction="20000"/>
          </a:bodyPr>
          <a:lstStyle/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Единица чтения – слог.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Имеет место смысловая догадка, особенно при чтении конца слова.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Характерным является стремление повторять только что прочитанное слово. Особенно часто повторяются при чтении длинные и трудные слова.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 понимания текста еще отстает во времени от процесса зрительного восприятия читаемого, не сливается с процессом восприятия, а следует за ним.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Остается трудность синтеза, объединения слогов в слово, особенно при чтении длинных и трудных по структуре слов, трудность в установлении грамматических связей между словами в предложении.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3) ступень становления синтетических приемов чтения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является переходной от аналитических к синтетическим приемам чтения</a:t>
            </a:r>
          </a:p>
          <a:p>
            <a:pPr>
              <a:buNone/>
            </a:pPr>
            <a:endParaRPr lang="ru-RU" dirty="0" smtClean="0"/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Простые и знакомые слова читаются целостно, а слова малознакомые и трудные по своей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звуко-слоговой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структуре читаются еще по слогам.</a:t>
            </a:r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Значительную роль играет смысловая догадка.</a:t>
            </a:r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Ребенок часто заменяет слова, окончания слов, т. е. у него наблюдается угадывающее чтение.</a:t>
            </a:r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Происходит резкое расхождение прочитанного с напечатанным, появляется большое количество ошибок.</a:t>
            </a:r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Ошибочность чтения приводит к частым регрессиям, возврату к ранее прочитанному для исправления, уточнения или контроля. </a:t>
            </a:r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Догадка имеет место в пределах лишь предложения, а не общего содержания текста. </a:t>
            </a:r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Более зрелым является синтез слов в предложении. </a:t>
            </a:r>
          </a:p>
          <a:p>
            <a:pPr marL="180000" indent="54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Темп чтения на этой ступени возрастает.</a:t>
            </a:r>
            <a:endParaRPr lang="ru-RU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4) ступень синтетического чтения.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Autofit/>
          </a:bodyPr>
          <a:lstStyle/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Целостные приемы чтения: слова, группы слов.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Процессы осмысливания содержания превалируют над процессами восприятия.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Смысловая догадка определяется не только содержанием прочитанного предложения, но и смыслом и логикой всего рассказа.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Редкими являются ошибки при чтении, так как догадка контролируется достаточно развитым целостным восприятием. 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Темп чтения довольно быстрый.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Понимание прочитанного возможно лишь при достаточном уровне развития лексико-грамматической стороны речи.</a:t>
            </a:r>
          </a:p>
          <a:p>
            <a:pPr marL="180000" indent="3600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Основными условиями успешного овладения навыком чтения является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устной речи, фонетико-фонематической и лексико-грамматической стороны речи, достаточное развитие пространственных представлений, зрительного анализа и синтеза, зрительного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мнезиса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7166"/>
            <a:ext cx="7319986" cy="1000132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Результаты проверки формирования навыка чтения, выходная диагностика, май 2016</a:t>
            </a:r>
            <a:br>
              <a:rPr lang="ru-RU" dirty="0" smtClean="0"/>
            </a:br>
            <a:r>
              <a:rPr lang="ru-RU" dirty="0" smtClean="0"/>
              <a:t>1 классы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5715016"/>
            <a:ext cx="7748614" cy="114298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1800" dirty="0" smtClean="0"/>
              <a:t>Средний процент учащихся  1 классов с нарушениями формирования процесса чтения  (по скорости)– </a:t>
            </a:r>
            <a:r>
              <a:rPr lang="ru-RU" sz="2400" dirty="0" smtClean="0"/>
              <a:t>27,6%.</a:t>
            </a:r>
            <a:endParaRPr lang="ru-RU" sz="2400" dirty="0"/>
          </a:p>
        </p:txBody>
      </p:sp>
      <p:graphicFrame>
        <p:nvGraphicFramePr>
          <p:cNvPr id="6" name="Рисунок 5"/>
          <p:cNvGraphicFramePr>
            <a:graphicFrameLocks noGrp="1"/>
          </p:cNvGraphicFramePr>
          <p:nvPr>
            <p:ph type="pic" idx="1"/>
          </p:nvPr>
        </p:nvGraphicFramePr>
        <p:xfrm>
          <a:off x="357160" y="1418142"/>
          <a:ext cx="8501119" cy="4179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852"/>
                <a:gridCol w="1392425"/>
                <a:gridCol w="1685568"/>
                <a:gridCol w="1343568"/>
                <a:gridCol w="1333509"/>
                <a:gridCol w="1500197"/>
              </a:tblGrid>
              <a:tr h="7964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 читают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Ниже</a:t>
                      </a:r>
                      <a:r>
                        <a:rPr lang="ru-RU" baseline="0" dirty="0" smtClean="0"/>
                        <a:t> нормы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Выше нормы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Слож-ти</a:t>
                      </a:r>
                      <a:r>
                        <a:rPr lang="ru-RU" dirty="0" smtClean="0"/>
                        <a:t> с </a:t>
                      </a:r>
                      <a:r>
                        <a:rPr lang="ru-RU" dirty="0" err="1" smtClean="0"/>
                        <a:t>поним-ем</a:t>
                      </a:r>
                      <a:endParaRPr lang="ru-RU" dirty="0"/>
                    </a:p>
                  </a:txBody>
                  <a:tcPr/>
                </a:tc>
              </a:tr>
              <a:tr h="107026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1А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4,8%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(1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19%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(4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/23,8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19%</a:t>
                      </a:r>
                    </a:p>
                    <a:p>
                      <a:pPr algn="ctr"/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57,2%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(13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35%</a:t>
                      </a:r>
                    </a:p>
                  </a:txBody>
                  <a:tcPr/>
                </a:tc>
              </a:tr>
              <a:tr h="94471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1Б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13,6%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(3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  </a:t>
                      </a:r>
                    </a:p>
                    <a:p>
                      <a:pPr algn="ctr"/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           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/13,6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22,8%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(5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63,6%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(14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36,3%</a:t>
                      </a:r>
                    </a:p>
                  </a:txBody>
                  <a:tcPr/>
                </a:tc>
              </a:tr>
              <a:tr h="93492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1В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9%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(2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36,4%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(8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 /45,4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27,3%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(6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27,3%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(6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60%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7166"/>
            <a:ext cx="7319986" cy="57150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2  классы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5643578"/>
            <a:ext cx="7748614" cy="107157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1800" dirty="0" smtClean="0"/>
              <a:t>Средний процент учащихся  2 классов с нарушениями формирования процесса чтения – </a:t>
            </a:r>
            <a:r>
              <a:rPr lang="ru-RU" sz="2400" dirty="0" smtClean="0"/>
              <a:t>37,3%.</a:t>
            </a:r>
            <a:endParaRPr lang="ru-RU" sz="2400" dirty="0"/>
          </a:p>
        </p:txBody>
      </p:sp>
      <p:graphicFrame>
        <p:nvGraphicFramePr>
          <p:cNvPr id="6" name="Рисунок 5"/>
          <p:cNvGraphicFramePr>
            <a:graphicFrameLocks noGrp="1"/>
          </p:cNvGraphicFramePr>
          <p:nvPr>
            <p:ph type="pic" idx="1"/>
          </p:nvPr>
        </p:nvGraphicFramePr>
        <p:xfrm>
          <a:off x="357160" y="1142984"/>
          <a:ext cx="8286804" cy="439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134"/>
                <a:gridCol w="1190632"/>
                <a:gridCol w="1714512"/>
                <a:gridCol w="1238258"/>
                <a:gridCol w="1381134"/>
                <a:gridCol w="1381134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 читают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Ниже</a:t>
                      </a:r>
                      <a:r>
                        <a:rPr lang="ru-RU" baseline="0" dirty="0" smtClean="0"/>
                        <a:t> нормы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Выше нормы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Слож-ти</a:t>
                      </a:r>
                      <a:r>
                        <a:rPr lang="ru-RU" dirty="0" smtClean="0"/>
                        <a:t> с </a:t>
                      </a:r>
                      <a:r>
                        <a:rPr lang="ru-RU" dirty="0" err="1" smtClean="0"/>
                        <a:t>поним-ем</a:t>
                      </a:r>
                      <a:endParaRPr lang="ru-RU" dirty="0"/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2А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11,1%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(2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/11,1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11,1%</a:t>
                      </a:r>
                    </a:p>
                    <a:p>
                      <a:pPr algn="ctr"/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(2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77,8%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(14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22,2%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(4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042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2Б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38,1%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(8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 /38,1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42,8%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(9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19,1%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(4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23,8%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(5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</a:tr>
              <a:tr h="99381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2В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62,6%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(10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  /62,5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18,7%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(3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18,7%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(3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37,5%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(6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7166"/>
            <a:ext cx="7319986" cy="57150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3  классы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5643578"/>
            <a:ext cx="7748614" cy="107157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1800" dirty="0" smtClean="0"/>
              <a:t>Средний процент учащихся  3 классов с нарушениями формирования процесса чтения – </a:t>
            </a:r>
            <a:r>
              <a:rPr lang="ru-RU" sz="2400" dirty="0" smtClean="0"/>
              <a:t>39,9%.</a:t>
            </a:r>
            <a:endParaRPr lang="ru-RU" sz="2400" dirty="0"/>
          </a:p>
        </p:txBody>
      </p:sp>
      <p:graphicFrame>
        <p:nvGraphicFramePr>
          <p:cNvPr id="6" name="Рисунок 5"/>
          <p:cNvGraphicFramePr>
            <a:graphicFrameLocks noGrp="1"/>
          </p:cNvGraphicFramePr>
          <p:nvPr>
            <p:ph type="pic" idx="1"/>
          </p:nvPr>
        </p:nvGraphicFramePr>
        <p:xfrm>
          <a:off x="357160" y="1142984"/>
          <a:ext cx="8286804" cy="327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134"/>
                <a:gridCol w="1190632"/>
                <a:gridCol w="1714512"/>
                <a:gridCol w="1238258"/>
                <a:gridCol w="1381134"/>
                <a:gridCol w="1381134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 читают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Ниже</a:t>
                      </a:r>
                      <a:r>
                        <a:rPr lang="ru-RU" baseline="0" dirty="0" smtClean="0"/>
                        <a:t> нормы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Выше нормы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Слож-ти</a:t>
                      </a:r>
                      <a:r>
                        <a:rPr lang="ru-RU" dirty="0" smtClean="0"/>
                        <a:t> с </a:t>
                      </a:r>
                      <a:r>
                        <a:rPr lang="ru-RU" dirty="0" err="1" smtClean="0"/>
                        <a:t>поним-ем</a:t>
                      </a:r>
                      <a:endParaRPr lang="ru-RU" dirty="0"/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3А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smtClean="0">
                          <a:latin typeface="Arial" pitchFamily="34" charset="0"/>
                          <a:cs typeface="Arial" pitchFamily="34" charset="0"/>
                        </a:rPr>
                        <a:t>41,7% </a:t>
                      </a:r>
                      <a:endParaRPr lang="ru-RU" sz="2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(10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   /11,1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11,1%</a:t>
                      </a:r>
                    </a:p>
                    <a:p>
                      <a:pPr algn="ctr"/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(2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77,8%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(14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22,2%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(4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042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3Б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38,1%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(8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  /38,1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42,8%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(9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19,1%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(4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23,8%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(5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7166"/>
            <a:ext cx="7319986" cy="57150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4  классы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5072074"/>
            <a:ext cx="7748614" cy="121444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1800" dirty="0" smtClean="0"/>
              <a:t>Средний процент учащихся  4 классов с нарушениями формирования процесса чтения – </a:t>
            </a:r>
            <a:r>
              <a:rPr lang="ru-RU" sz="2400" dirty="0" smtClean="0"/>
              <a:t>21,1%.</a:t>
            </a:r>
            <a:endParaRPr lang="ru-RU" sz="2400" dirty="0"/>
          </a:p>
        </p:txBody>
      </p:sp>
      <p:graphicFrame>
        <p:nvGraphicFramePr>
          <p:cNvPr id="6" name="Рисунок 5"/>
          <p:cNvGraphicFramePr>
            <a:graphicFrameLocks noGrp="1"/>
          </p:cNvGraphicFramePr>
          <p:nvPr>
            <p:ph type="pic" idx="1"/>
          </p:nvPr>
        </p:nvGraphicFramePr>
        <p:xfrm>
          <a:off x="357160" y="1142984"/>
          <a:ext cx="7286672" cy="327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134"/>
                <a:gridCol w="1190632"/>
                <a:gridCol w="1714512"/>
                <a:gridCol w="238126"/>
                <a:gridCol w="1381134"/>
                <a:gridCol w="1381134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 читают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Ниже</a:t>
                      </a:r>
                      <a:r>
                        <a:rPr lang="ru-RU" baseline="0" dirty="0" smtClean="0"/>
                        <a:t> нормы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Норма и</a:t>
                      </a:r>
                      <a:r>
                        <a:rPr lang="ru-RU" baseline="0" dirty="0" smtClean="0"/>
                        <a:t> в</a:t>
                      </a:r>
                      <a:r>
                        <a:rPr lang="ru-RU" dirty="0" smtClean="0"/>
                        <a:t>ыше нормы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Слож-ти</a:t>
                      </a:r>
                      <a:r>
                        <a:rPr lang="ru-RU" dirty="0" smtClean="0"/>
                        <a:t> с </a:t>
                      </a:r>
                      <a:r>
                        <a:rPr lang="ru-RU" dirty="0" err="1" smtClean="0"/>
                        <a:t>поним-ем</a:t>
                      </a:r>
                      <a:endParaRPr lang="ru-RU" dirty="0"/>
                    </a:p>
                  </a:txBody>
                  <a:tcPr/>
                </a:tc>
              </a:tr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4А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4,2%  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25%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(6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/29,2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70,8% 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(17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4,3%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(1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  <a:endParaRPr lang="ru-RU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042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4Б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13%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(3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           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87%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(20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  <a:p>
                      <a:pPr algn="ctr"/>
                      <a:endParaRPr lang="ru-RU" sz="2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8,7%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(2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уч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7166"/>
            <a:ext cx="7319986" cy="571504"/>
          </a:xfrm>
        </p:spPr>
        <p:txBody>
          <a:bodyPr>
            <a:normAutofit/>
          </a:bodyPr>
          <a:lstStyle/>
          <a:p>
            <a:pPr algn="ctr"/>
            <a:endParaRPr lang="ru-RU" sz="2800" dirty="0"/>
          </a:p>
        </p:txBody>
      </p:sp>
      <p:graphicFrame>
        <p:nvGraphicFramePr>
          <p:cNvPr id="6" name="Рисунок 5"/>
          <p:cNvGraphicFramePr>
            <a:graphicFrameLocks noGrp="1"/>
          </p:cNvGraphicFramePr>
          <p:nvPr>
            <p:ph type="pic" idx="1"/>
          </p:nvPr>
        </p:nvGraphicFramePr>
        <p:xfrm>
          <a:off x="357160" y="857233"/>
          <a:ext cx="7643864" cy="4071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5040"/>
                <a:gridCol w="3538824"/>
              </a:tblGrid>
              <a:tr h="66379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Средний</a:t>
                      </a:r>
                      <a:r>
                        <a:rPr lang="ru-RU" baseline="0" dirty="0" smtClean="0"/>
                        <a:t> % по параллели</a:t>
                      </a:r>
                      <a:endParaRPr lang="ru-RU" dirty="0"/>
                    </a:p>
                  </a:txBody>
                  <a:tcPr/>
                </a:tc>
              </a:tr>
              <a:tr h="73830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1-ые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aseline="0" dirty="0" smtClean="0">
                          <a:latin typeface="Arial" pitchFamily="34" charset="0"/>
                          <a:cs typeface="Arial" pitchFamily="34" charset="0"/>
                        </a:rPr>
                        <a:t>27,6  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2460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2-ые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37,3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0846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3-ие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39,9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3679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4-ые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Arial" pitchFamily="34" charset="0"/>
                          <a:cs typeface="Arial" pitchFamily="34" charset="0"/>
                        </a:rPr>
                        <a:t>21,1</a:t>
                      </a:r>
                      <a:endParaRPr lang="ru-RU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928694"/>
          </a:xfrm>
        </p:spPr>
        <p:txBody>
          <a:bodyPr/>
          <a:lstStyle/>
          <a:p>
            <a:pPr algn="ctr"/>
            <a:r>
              <a:rPr lang="ru-RU" dirty="0" smtClean="0">
                <a:effectLst/>
              </a:rPr>
              <a:t>Спасибо за внимание)</a:t>
            </a:r>
            <a:endParaRPr lang="ru-RU" dirty="0">
              <a:effectLst/>
            </a:endParaRPr>
          </a:p>
        </p:txBody>
      </p:sp>
      <p:pic>
        <p:nvPicPr>
          <p:cNvPr id="1026" name="Picture 2" descr="Картинки по запросу веселые картинки про школ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8072462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1042</TotalTime>
  <Words>957</Words>
  <Application>Microsoft Office PowerPoint</Application>
  <PresentationFormat>Экран (4:3)</PresentationFormat>
  <Paragraphs>224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«Работа над техникой чтения и пониманием»  </vt:lpstr>
      <vt:lpstr>Слайд 2</vt:lpstr>
      <vt:lpstr>Уровни процесса чтения</vt:lpstr>
      <vt:lpstr>Слайд 4</vt:lpstr>
      <vt:lpstr>Слайд 5</vt:lpstr>
      <vt:lpstr>Слайд 6</vt:lpstr>
      <vt:lpstr>Слайд 7</vt:lpstr>
      <vt:lpstr>Слайд 8</vt:lpstr>
      <vt:lpstr>Слайд 9</vt:lpstr>
      <vt:lpstr> </vt:lpstr>
      <vt:lpstr>Слайд 11</vt:lpstr>
      <vt:lpstr>Ступени формирования  навыка чтения  (по Т.Г. Егорову)  1) овладение звуко-буквенными обозначениями</vt:lpstr>
      <vt:lpstr>2) послоговое чтение</vt:lpstr>
      <vt:lpstr>3) ступень становления синтетических приемов чтения</vt:lpstr>
      <vt:lpstr>4) ступень синтетического чтения.</vt:lpstr>
      <vt:lpstr>Результаты проверки формирования навыка чтения, выходная диагностика, май 2016 1 классы</vt:lpstr>
      <vt:lpstr>2  классы</vt:lpstr>
      <vt:lpstr>3  классы</vt:lpstr>
      <vt:lpstr>4  классы</vt:lpstr>
      <vt:lpstr>Слайд 20</vt:lpstr>
      <vt:lpstr>Спасибо за внимание)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Психология чтения</dc:title>
  <dc:creator>homee</dc:creator>
  <cp:lastModifiedBy>Дмитрий</cp:lastModifiedBy>
  <cp:revision>110</cp:revision>
  <dcterms:created xsi:type="dcterms:W3CDTF">2012-01-23T16:24:44Z</dcterms:created>
  <dcterms:modified xsi:type="dcterms:W3CDTF">2016-10-04T22:38:34Z</dcterms:modified>
</cp:coreProperties>
</file>