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9" r:id="rId8"/>
    <p:sldId id="260" r:id="rId9"/>
    <p:sldId id="262" r:id="rId10"/>
    <p:sldId id="264" r:id="rId11"/>
    <p:sldId id="278" r:id="rId12"/>
    <p:sldId id="268" r:id="rId13"/>
    <p:sldId id="285" r:id="rId14"/>
    <p:sldId id="270" r:id="rId15"/>
    <p:sldId id="287" r:id="rId16"/>
    <p:sldId id="288" r:id="rId17"/>
    <p:sldId id="289" r:id="rId18"/>
    <p:sldId id="290" r:id="rId19"/>
    <p:sldId id="294" r:id="rId20"/>
    <p:sldId id="295" r:id="rId21"/>
    <p:sldId id="291" r:id="rId22"/>
    <p:sldId id="292" r:id="rId23"/>
    <p:sldId id="284" r:id="rId24"/>
    <p:sldId id="293" r:id="rId25"/>
    <p:sldId id="296" r:id="rId26"/>
    <p:sldId id="297" r:id="rId27"/>
    <p:sldId id="275" r:id="rId28"/>
    <p:sldId id="286" r:id="rId29"/>
    <p:sldId id="277" r:id="rId30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595" autoAdjust="0"/>
  </p:normalViewPr>
  <p:slideViewPr>
    <p:cSldViewPr>
      <p:cViewPr>
        <p:scale>
          <a:sx n="70" d="100"/>
          <a:sy n="70" d="100"/>
        </p:scale>
        <p:origin x="-691" y="-1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24345" y="46609"/>
            <a:ext cx="1872233" cy="7630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29106"/>
            <a:ext cx="9144000" cy="190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1917" y="127"/>
            <a:ext cx="844016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6827" y="1589659"/>
            <a:ext cx="8810345" cy="348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garant.ru/products/ipo/prime/doc/72025228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test.r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137" y="0"/>
            <a:ext cx="9160137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bject 14"/>
          <p:cNvSpPr txBox="1"/>
          <p:nvPr/>
        </p:nvSpPr>
        <p:spPr>
          <a:xfrm>
            <a:off x="3438301" y="666750"/>
            <a:ext cx="5678805" cy="1542217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 marR="463550" algn="ctr">
              <a:lnSpc>
                <a:spcPct val="71400"/>
              </a:lnSpc>
              <a:spcBef>
                <a:spcPts val="1055"/>
              </a:spcBef>
            </a:pPr>
            <a:r>
              <a:rPr sz="2800" b="1" spc="-165" dirty="0">
                <a:solidFill>
                  <a:schemeClr val="bg1"/>
                </a:solidFill>
                <a:latin typeface="Georgia"/>
                <a:cs typeface="Georgia"/>
              </a:rPr>
              <a:t>РОДИТЕЛЬСКОЕ </a:t>
            </a:r>
            <a:r>
              <a:rPr lang="ru-RU" sz="2800" b="1" spc="-165" dirty="0" smtClean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2800" b="1" spc="-195" dirty="0" smtClean="0">
                <a:solidFill>
                  <a:schemeClr val="bg1"/>
                </a:solidFill>
                <a:latin typeface="Georgia"/>
                <a:cs typeface="Georgia"/>
              </a:rPr>
              <a:t>СОБРАНИЕ</a:t>
            </a:r>
            <a:r>
              <a:rPr lang="ru-RU" sz="2800" b="1" spc="-195" dirty="0" smtClean="0">
                <a:solidFill>
                  <a:schemeClr val="bg1"/>
                </a:solidFill>
                <a:latin typeface="Georgia"/>
                <a:cs typeface="Georgia"/>
              </a:rPr>
              <a:t>  ПО ТЕМЕ</a:t>
            </a:r>
            <a:endParaRPr sz="2800" dirty="0">
              <a:solidFill>
                <a:schemeClr val="bg1"/>
              </a:solidFill>
              <a:latin typeface="Georgia"/>
              <a:cs typeface="Georgia"/>
            </a:endParaRPr>
          </a:p>
          <a:p>
            <a:pPr marR="461645" algn="ctr">
              <a:lnSpc>
                <a:spcPct val="100000"/>
              </a:lnSpc>
              <a:spcBef>
                <a:spcPts val="1445"/>
              </a:spcBef>
            </a:pPr>
            <a:r>
              <a:rPr sz="4000" b="1" spc="-215" dirty="0" smtClean="0">
                <a:solidFill>
                  <a:schemeClr val="bg1"/>
                </a:solidFill>
                <a:latin typeface="Georgia"/>
                <a:cs typeface="Georgia"/>
              </a:rPr>
              <a:t>«</a:t>
            </a:r>
            <a:r>
              <a:rPr lang="ru-RU" sz="4000" b="1" spc="-215" dirty="0" smtClean="0">
                <a:solidFill>
                  <a:schemeClr val="bg1"/>
                </a:solidFill>
                <a:latin typeface="Georgia"/>
                <a:cs typeface="Georgia"/>
              </a:rPr>
              <a:t>О</a:t>
            </a:r>
            <a:r>
              <a:rPr sz="4000" b="1" spc="-215" dirty="0" smtClean="0">
                <a:solidFill>
                  <a:schemeClr val="bg1"/>
                </a:solidFill>
                <a:latin typeface="Georgia"/>
                <a:cs typeface="Georgia"/>
              </a:rPr>
              <a:t>ГЭ </a:t>
            </a:r>
            <a:r>
              <a:rPr sz="4000" b="1" spc="-575" dirty="0">
                <a:solidFill>
                  <a:schemeClr val="bg1"/>
                </a:solidFill>
                <a:latin typeface="Georgia"/>
                <a:cs typeface="Georgia"/>
              </a:rPr>
              <a:t>–</a:t>
            </a:r>
            <a:r>
              <a:rPr sz="4000" b="1" spc="-500" dirty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4000" b="1" spc="-225" dirty="0" smtClean="0">
                <a:solidFill>
                  <a:schemeClr val="bg1"/>
                </a:solidFill>
                <a:latin typeface="Georgia"/>
                <a:cs typeface="Georgia"/>
              </a:rPr>
              <a:t>202</a:t>
            </a:r>
            <a:r>
              <a:rPr lang="ru-RU" sz="4000" b="1" spc="-225" dirty="0" smtClean="0">
                <a:solidFill>
                  <a:schemeClr val="bg1"/>
                </a:solidFill>
                <a:latin typeface="Georgia"/>
                <a:cs typeface="Georgia"/>
              </a:rPr>
              <a:t>3</a:t>
            </a:r>
            <a:r>
              <a:rPr sz="4000" b="1" spc="-225" dirty="0" smtClean="0">
                <a:solidFill>
                  <a:schemeClr val="bg1"/>
                </a:solidFill>
                <a:latin typeface="Georgia"/>
                <a:cs typeface="Georgia"/>
              </a:rPr>
              <a:t>»</a:t>
            </a:r>
            <a:endParaRPr sz="4000" dirty="0">
              <a:solidFill>
                <a:schemeClr val="bg1"/>
              </a:solidFill>
              <a:latin typeface="Georgia"/>
              <a:cs typeface="Georgi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09550"/>
            <a:ext cx="1752600" cy="209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038600" y="3028950"/>
            <a:ext cx="4191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21.10.2022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437119" y="4587239"/>
            <a:ext cx="595883" cy="556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8304" y="1082116"/>
            <a:ext cx="84105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i="1" u="heavy" spc="2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Приказ </a:t>
            </a:r>
            <a:r>
              <a:rPr sz="2400" i="1" u="heavy" spc="1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Минпросвещения </a:t>
            </a:r>
            <a:r>
              <a:rPr sz="2400" i="1" u="heavy" spc="1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России </a:t>
            </a:r>
            <a:r>
              <a:rPr sz="2400" i="1" u="heavy" spc="2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</a:t>
            </a:r>
            <a:r>
              <a:rPr sz="2400" i="1" u="heavy" spc="-29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i="1" u="heavy" spc="1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Рособрнадзора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620" y="1448180"/>
            <a:ext cx="8799830" cy="3247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00"/>
              </a:spcBef>
            </a:pPr>
            <a:r>
              <a:rPr sz="240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1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от </a:t>
            </a:r>
            <a:r>
              <a:rPr sz="2400" b="1" i="1" u="heavy" spc="1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07.11.2018 </a:t>
            </a:r>
            <a:r>
              <a:rPr sz="2400" b="1" i="1" u="heavy" spc="2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№</a:t>
            </a:r>
            <a:r>
              <a:rPr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1</a:t>
            </a:r>
            <a:r>
              <a:rPr lang="ru-RU"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89</a:t>
            </a:r>
            <a:r>
              <a:rPr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/151</a:t>
            </a:r>
            <a:r>
              <a:rPr lang="ru-RU"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3</a:t>
            </a:r>
            <a:r>
              <a:rPr sz="2400" b="1" i="1" u="heavy" spc="21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"Об</a:t>
            </a:r>
            <a:r>
              <a:rPr sz="2400" b="1" i="1" u="heavy" spc="-1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утверждении</a:t>
            </a:r>
            <a:endParaRPr sz="2400" dirty="0">
              <a:latin typeface="Trebuchet MS"/>
              <a:cs typeface="Trebuchet MS"/>
            </a:endParaRPr>
          </a:p>
          <a:p>
            <a:pPr marL="9525" algn="ctr">
              <a:lnSpc>
                <a:spcPct val="100000"/>
              </a:lnSpc>
            </a:pPr>
            <a:r>
              <a:rPr sz="240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22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Порядка </a:t>
            </a:r>
            <a:r>
              <a:rPr sz="2400" b="1" i="1" u="heavy" spc="1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проведения </a:t>
            </a:r>
            <a:r>
              <a:rPr sz="2400" b="1" i="1" u="heavy" spc="1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государственной</a:t>
            </a:r>
            <a:r>
              <a:rPr sz="2400" b="1" i="1" u="heavy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10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итоговой</a:t>
            </a:r>
            <a:endParaRPr sz="2400" dirty="0">
              <a:latin typeface="Trebuchet MS"/>
              <a:cs typeface="Trebuchet MS"/>
            </a:endParaRPr>
          </a:p>
          <a:p>
            <a:pPr marL="8890" algn="ctr">
              <a:lnSpc>
                <a:spcPct val="100000"/>
              </a:lnSpc>
            </a:pPr>
            <a:r>
              <a:rPr sz="240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i="1" u="heavy" spc="2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аттестации </a:t>
            </a:r>
            <a:r>
              <a:rPr sz="2400" b="1" i="1" u="heavy" spc="1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 </a:t>
            </a:r>
            <a:r>
              <a:rPr sz="2400" b="1" i="1" u="heavy" spc="1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образовательным</a:t>
            </a:r>
            <a:r>
              <a:rPr sz="2400" b="1" i="1" u="heavy" spc="-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1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программам</a:t>
            </a:r>
            <a:endParaRPr sz="2400" dirty="0">
              <a:latin typeface="Trebuchet MS"/>
              <a:cs typeface="Trebuchet MS"/>
            </a:endParaRPr>
          </a:p>
          <a:p>
            <a:pPr marL="5715" algn="ctr">
              <a:lnSpc>
                <a:spcPct val="100000"/>
              </a:lnSpc>
            </a:pPr>
            <a:r>
              <a:rPr sz="2400" u="heavy" spc="-6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i="1" u="heavy" spc="75" dirty="0" err="1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imes New Roman"/>
              </a:rPr>
              <a:t>основно</a:t>
            </a:r>
            <a:r>
              <a:rPr sz="2400" b="1" i="1" u="heavy" spc="75" dirty="0" err="1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</a:t>
            </a:r>
            <a:r>
              <a:rPr sz="2400" b="1" i="1" u="heavy" spc="75" dirty="0" smtClean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7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общего</a:t>
            </a:r>
            <a:r>
              <a:rPr sz="2400" b="1" i="1" u="heavy" spc="1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2400" b="1" i="1" u="heavy" spc="1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образования"</a:t>
            </a:r>
            <a:endParaRPr sz="2400" dirty="0">
              <a:latin typeface="Trebuchet MS"/>
              <a:cs typeface="Trebuchet MS"/>
            </a:endParaRPr>
          </a:p>
          <a:p>
            <a:pPr marL="12700" marR="5080" algn="ctr">
              <a:lnSpc>
                <a:spcPts val="3360"/>
              </a:lnSpc>
              <a:spcBef>
                <a:spcPts val="90"/>
              </a:spcBef>
            </a:pP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к</a:t>
            </a:r>
            <a:r>
              <a:rPr lang="ru-RU" sz="28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15" dirty="0">
                <a:solidFill>
                  <a:srgbClr val="000713"/>
                </a:solidFill>
                <a:latin typeface="Cambria"/>
                <a:cs typeface="Cambria"/>
              </a:rPr>
              <a:t>допускаются</a:t>
            </a:r>
            <a:r>
              <a:rPr lang="ru-RU" sz="28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обучающиеся,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lang="ru-RU" sz="28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имеющие 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10" dirty="0">
                <a:solidFill>
                  <a:srgbClr val="000713"/>
                </a:solidFill>
                <a:latin typeface="Cambria"/>
                <a:cs typeface="Cambria"/>
              </a:rPr>
              <a:t>академической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10" dirty="0">
                <a:solidFill>
                  <a:srgbClr val="000713"/>
                </a:solidFill>
                <a:latin typeface="Cambria"/>
                <a:cs typeface="Cambria"/>
              </a:rPr>
              <a:t>задолженности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lang="ru-RU" sz="28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lang="ru-RU" sz="28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полном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15" dirty="0">
                <a:solidFill>
                  <a:srgbClr val="000713"/>
                </a:solidFill>
                <a:latin typeface="Cambria"/>
                <a:cs typeface="Cambria"/>
              </a:rPr>
              <a:t>объеме </a:t>
            </a:r>
            <a:r>
              <a:rPr lang="ru-RU" sz="28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выполнившие </a:t>
            </a:r>
            <a:r>
              <a:rPr lang="ru-RU" sz="2800" b="1" spc="-5" dirty="0">
                <a:solidFill>
                  <a:srgbClr val="000713"/>
                </a:solidFill>
                <a:latin typeface="Cambria"/>
                <a:cs typeface="Cambria"/>
              </a:rPr>
              <a:t>учебный план </a:t>
            </a:r>
            <a:r>
              <a:rPr sz="2800" b="1" spc="-50" dirty="0" smtClean="0">
                <a:solidFill>
                  <a:srgbClr val="C00000"/>
                </a:solidFill>
                <a:latin typeface="Georgia"/>
                <a:cs typeface="Georgia"/>
              </a:rPr>
              <a:t>и </a:t>
            </a:r>
            <a:r>
              <a:rPr sz="2800" b="1" spc="-20" dirty="0" err="1" smtClean="0">
                <a:solidFill>
                  <a:srgbClr val="C00000"/>
                </a:solidFill>
                <a:latin typeface="Georgia"/>
                <a:cs typeface="Georgia"/>
              </a:rPr>
              <a:t>получивши</a:t>
            </a:r>
            <a:r>
              <a:rPr lang="ru-RU" sz="28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е</a:t>
            </a:r>
            <a:r>
              <a:rPr sz="28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  </a:t>
            </a:r>
            <a:r>
              <a:rPr sz="2800" b="1" spc="-45" dirty="0" smtClean="0">
                <a:solidFill>
                  <a:srgbClr val="C00000"/>
                </a:solidFill>
                <a:latin typeface="Georgia"/>
                <a:cs typeface="Georgia"/>
              </a:rPr>
              <a:t>ЗАЧЕТ </a:t>
            </a:r>
            <a:r>
              <a:rPr sz="2800" b="1" spc="-35" dirty="0" err="1" smtClean="0">
                <a:solidFill>
                  <a:srgbClr val="C00000"/>
                </a:solidFill>
                <a:latin typeface="Georgia"/>
                <a:cs typeface="Georgia"/>
              </a:rPr>
              <a:t>за</a:t>
            </a:r>
            <a:r>
              <a:rPr sz="2800" b="1" spc="-35" dirty="0" smtClean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800" b="1" spc="35" dirty="0" err="1" smtClean="0">
                <a:solidFill>
                  <a:srgbClr val="C00000"/>
                </a:solidFill>
                <a:latin typeface="Georgia"/>
                <a:cs typeface="Georgia"/>
              </a:rPr>
              <a:t>итоговое</a:t>
            </a:r>
            <a:r>
              <a:rPr sz="2800" b="1" spc="70" dirty="0" smtClean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800" b="1" spc="-5" dirty="0" err="1" smtClean="0">
                <a:solidFill>
                  <a:srgbClr val="C00000"/>
                </a:solidFill>
                <a:latin typeface="Georgia"/>
                <a:cs typeface="Georgia"/>
              </a:rPr>
              <a:t>со</a:t>
            </a:r>
            <a:r>
              <a:rPr lang="ru-RU" sz="2800" b="1" spc="-5" dirty="0" err="1" smtClean="0">
                <a:solidFill>
                  <a:srgbClr val="C00000"/>
                </a:solidFill>
                <a:latin typeface="Georgia"/>
                <a:cs typeface="Georgia"/>
              </a:rPr>
              <a:t>беседование</a:t>
            </a:r>
            <a:endParaRPr sz="2800" dirty="0">
              <a:solidFill>
                <a:srgbClr val="C00000"/>
              </a:solidFill>
              <a:latin typeface="Georgia"/>
              <a:cs typeface="Georgi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0"/>
            <a:ext cx="990600" cy="1098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31342" y="103123"/>
            <a:ext cx="8032115" cy="679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9410" algn="ctr">
              <a:lnSpc>
                <a:spcPts val="2640"/>
              </a:lnSpc>
              <a:spcBef>
                <a:spcPts val="100"/>
              </a:spcBef>
            </a:pPr>
            <a:r>
              <a:rPr sz="2400" u="heavy" spc="-6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10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ПОЛУЧЕНИЕ </a:t>
            </a:r>
            <a:r>
              <a:rPr lang="ru-RU" sz="2400" b="1" spc="-10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17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АТТЕСТАТА </a:t>
            </a:r>
            <a:r>
              <a:rPr lang="ru-RU" sz="2400" b="1" spc="-17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lang="ru-RU" sz="2400" b="1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35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spc="-9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ОСНОВНО</a:t>
            </a:r>
            <a:r>
              <a:rPr sz="2400" b="1" spc="-9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628775" algn="ctr">
              <a:lnSpc>
                <a:spcPts val="2640"/>
              </a:lnSpc>
            </a:pPr>
            <a:r>
              <a:rPr sz="2400" spc="-60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8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ОБЩЕМ</a:t>
            </a:r>
            <a:r>
              <a:rPr sz="2400" b="1" spc="-24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spc="-24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spc="-13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ОБРАЗОВАНИИ: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3"/>
          <p:cNvSpPr txBox="1"/>
          <p:nvPr/>
        </p:nvSpPr>
        <p:spPr>
          <a:xfrm>
            <a:off x="762509" y="1428750"/>
            <a:ext cx="338962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54965" algn="l"/>
                <a:tab pos="355600" algn="l"/>
                <a:tab pos="1774189" algn="l"/>
                <a:tab pos="2258695" algn="l"/>
              </a:tabLst>
            </a:pPr>
            <a:r>
              <a:rPr sz="2400" b="1" spc="-50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сл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вие	</a:t>
            </a:r>
            <a:r>
              <a:rPr sz="2400" b="1" spc="-5" dirty="0" err="1">
                <a:solidFill>
                  <a:srgbClr val="000713"/>
                </a:solidFill>
                <a:latin typeface="Cambria"/>
                <a:cs typeface="Cambria"/>
              </a:rPr>
              <a:t>получ</a:t>
            </a:r>
            <a:r>
              <a:rPr sz="2400" b="1" spc="-10" dirty="0" err="1">
                <a:solidFill>
                  <a:srgbClr val="000713"/>
                </a:solidFill>
                <a:latin typeface="Cambria"/>
                <a:cs typeface="Cambria"/>
              </a:rPr>
              <a:t>е</a:t>
            </a:r>
            <a:r>
              <a:rPr sz="2400" b="1" spc="-5" dirty="0" err="1">
                <a:solidFill>
                  <a:srgbClr val="000713"/>
                </a:solidFill>
                <a:latin typeface="Cambria"/>
                <a:cs typeface="Cambria"/>
              </a:rPr>
              <a:t>ния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 </a:t>
            </a:r>
            <a:r>
              <a:rPr sz="2400" b="1" spc="-5" dirty="0" err="1" smtClean="0">
                <a:solidFill>
                  <a:srgbClr val="000713"/>
                </a:solidFill>
                <a:latin typeface="Cambria"/>
                <a:cs typeface="Cambria"/>
              </a:rPr>
              <a:t>основном</a:t>
            </a:r>
            <a:r>
              <a:rPr lang="ru-RU" sz="2400" b="1" spc="-5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	общем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4367430" y="1428750"/>
            <a:ext cx="45580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270" marR="5080" indent="-116205">
              <a:lnSpc>
                <a:spcPct val="100000"/>
              </a:lnSpc>
              <a:spcBef>
                <a:spcPts val="100"/>
              </a:spcBef>
              <a:tabLst>
                <a:tab pos="2524125" algn="l"/>
                <a:tab pos="3107690" algn="l"/>
                <a:tab pos="4197985" algn="l"/>
              </a:tabLst>
            </a:pP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обу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ч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ю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щи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м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ис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я	</a:t>
            </a:r>
            <a:r>
              <a:rPr sz="2400" b="1" spc="-45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ат</a:t>
            </a:r>
            <a:r>
              <a:rPr sz="2400" b="1" spc="-55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еста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а	об 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образовани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	-	</a:t>
            </a:r>
            <a:r>
              <a:rPr sz="2400" b="1" spc="-50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спешное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1105409" y="2160269"/>
            <a:ext cx="78187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прохождение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по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четырем учебным предметам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: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обязательным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учебным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(русскому 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языку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математике),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также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по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выбору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обучающегося.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0"/>
            <a:ext cx="990600" cy="11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09600" y="1657350"/>
            <a:ext cx="8153400" cy="3948645"/>
          </a:xfrm>
          <a:prstGeom prst="rect">
            <a:avLst/>
          </a:prstGeom>
        </p:spPr>
        <p:txBody>
          <a:bodyPr vert="horz" wrap="square" lIns="0" tIns="222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sz="2400" b="1" spc="-75" dirty="0">
                <a:latin typeface="Georgia"/>
                <a:cs typeface="Georgia"/>
              </a:rPr>
              <a:t>Цель: </a:t>
            </a:r>
            <a:r>
              <a:rPr sz="2400" spc="150" dirty="0">
                <a:latin typeface="Georgia"/>
                <a:cs typeface="Georgia"/>
              </a:rPr>
              <a:t>допуск </a:t>
            </a:r>
            <a:r>
              <a:rPr sz="2400" spc="210" dirty="0">
                <a:latin typeface="Georgia"/>
                <a:cs typeface="Georgia"/>
              </a:rPr>
              <a:t>к</a:t>
            </a:r>
            <a:r>
              <a:rPr sz="2400" spc="-30" dirty="0">
                <a:latin typeface="Georgia"/>
                <a:cs typeface="Georgia"/>
              </a:rPr>
              <a:t> </a:t>
            </a:r>
            <a:r>
              <a:rPr sz="2400" spc="-25" dirty="0">
                <a:latin typeface="Georgia"/>
                <a:cs typeface="Georgia"/>
              </a:rPr>
              <a:t>ГИА</a:t>
            </a:r>
            <a:endParaRPr sz="24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sz="2400" b="1" spc="25" dirty="0" err="1" smtClean="0">
                <a:latin typeface="Georgia"/>
                <a:cs typeface="Georgia"/>
              </a:rPr>
              <a:t>Результат</a:t>
            </a:r>
            <a:r>
              <a:rPr sz="2400" b="1" spc="25" dirty="0">
                <a:latin typeface="Georgia"/>
                <a:cs typeface="Georgia"/>
              </a:rPr>
              <a:t>: </a:t>
            </a:r>
            <a:r>
              <a:rPr sz="2400" spc="125" dirty="0">
                <a:latin typeface="Georgia"/>
                <a:cs typeface="Georgia"/>
              </a:rPr>
              <a:t>зачет </a:t>
            </a:r>
            <a:r>
              <a:rPr sz="2400" dirty="0">
                <a:latin typeface="Georgia"/>
                <a:cs typeface="Georgia"/>
              </a:rPr>
              <a:t>или</a:t>
            </a:r>
            <a:r>
              <a:rPr sz="2400" spc="555" dirty="0">
                <a:latin typeface="Georgia"/>
                <a:cs typeface="Georgia"/>
              </a:rPr>
              <a:t> </a:t>
            </a:r>
            <a:r>
              <a:rPr sz="2400" spc="120" dirty="0">
                <a:latin typeface="Georgia"/>
                <a:cs typeface="Georgia"/>
              </a:rPr>
              <a:t>незачет</a:t>
            </a:r>
            <a:endParaRPr sz="2400" dirty="0">
              <a:latin typeface="Georgia"/>
              <a:cs typeface="Georgia"/>
            </a:endParaRPr>
          </a:p>
          <a:p>
            <a:pPr marL="12700" marR="658495" algn="just">
              <a:lnSpc>
                <a:spcPct val="144500"/>
              </a:lnSpc>
              <a:spcBef>
                <a:spcPts val="5"/>
              </a:spcBef>
            </a:pPr>
            <a:r>
              <a:rPr sz="2400" b="1" spc="80" dirty="0">
                <a:latin typeface="Georgia"/>
                <a:cs typeface="Georgia"/>
              </a:rPr>
              <a:t>Дата </a:t>
            </a:r>
            <a:r>
              <a:rPr sz="2400" b="1" dirty="0">
                <a:latin typeface="Georgia"/>
                <a:cs typeface="Georgia"/>
              </a:rPr>
              <a:t>проведения: </a:t>
            </a:r>
            <a:r>
              <a:rPr lang="ru-RU" sz="2400" b="1" spc="215" dirty="0" smtClean="0">
                <a:solidFill>
                  <a:srgbClr val="FF0000"/>
                </a:solidFill>
                <a:latin typeface="Georgia"/>
                <a:cs typeface="Georgia"/>
              </a:rPr>
              <a:t>8 февраля </a:t>
            </a:r>
            <a:r>
              <a:rPr sz="2400" b="1" spc="215" dirty="0" smtClean="0">
                <a:solidFill>
                  <a:srgbClr val="FF0000"/>
                </a:solidFill>
                <a:latin typeface="Georgia"/>
                <a:cs typeface="Georgia"/>
              </a:rPr>
              <a:t>20</a:t>
            </a:r>
            <a:r>
              <a:rPr lang="ru-RU" sz="2400" b="1" spc="215" dirty="0" smtClean="0">
                <a:solidFill>
                  <a:srgbClr val="FF0000"/>
                </a:solidFill>
                <a:latin typeface="Georgia"/>
                <a:cs typeface="Georgia"/>
              </a:rPr>
              <a:t>23 (предварительно)</a:t>
            </a:r>
          </a:p>
          <a:p>
            <a:pPr marL="12700" marR="658495" algn="just">
              <a:lnSpc>
                <a:spcPct val="144500"/>
              </a:lnSpc>
              <a:spcBef>
                <a:spcPts val="5"/>
              </a:spcBef>
            </a:pPr>
            <a:r>
              <a:rPr lang="ru-RU" sz="2400" b="1" spc="-25" dirty="0" smtClean="0">
                <a:latin typeface="Georgia"/>
                <a:cs typeface="Georgia"/>
              </a:rPr>
              <a:t>Дополнительные сроки: 15 </a:t>
            </a:r>
            <a:r>
              <a:rPr lang="ru-RU" sz="2400" b="1" spc="-25" dirty="0" smtClean="0">
                <a:solidFill>
                  <a:srgbClr val="FF0000"/>
                </a:solidFill>
                <a:latin typeface="Georgia"/>
                <a:cs typeface="Georgia"/>
              </a:rPr>
              <a:t>марта и первый рабочий день в  мае</a:t>
            </a:r>
          </a:p>
          <a:p>
            <a:pPr marL="12700" marR="658495" algn="just">
              <a:lnSpc>
                <a:spcPct val="144500"/>
              </a:lnSpc>
              <a:spcBef>
                <a:spcPts val="5"/>
              </a:spcBef>
            </a:pPr>
            <a:endParaRPr sz="2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19663" y="161595"/>
            <a:ext cx="6934199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0" spc="-10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400" spc="-1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ИТОГОВОЕ</a:t>
            </a:r>
            <a:r>
              <a:rPr sz="3400" spc="-28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400" spc="-10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lang="ru-RU" sz="3400" spc="-10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ОБЕСЕДОВА</a:t>
            </a:r>
            <a:r>
              <a:rPr sz="3400" spc="-10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НИЕ</a:t>
            </a:r>
            <a:r>
              <a:rPr sz="3400" spc="-1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:</a:t>
            </a:r>
            <a:endParaRPr sz="3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0"/>
            <a:ext cx="1447800" cy="1730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406095" y="1276350"/>
            <a:ext cx="8201659" cy="1444626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42240" marR="139700" algn="ctr">
              <a:spcBef>
                <a:spcPts val="600"/>
              </a:spcBef>
            </a:pPr>
            <a:r>
              <a:rPr sz="2800" spc="5" dirty="0">
                <a:latin typeface="Georgia"/>
                <a:cs typeface="Georgia"/>
              </a:rPr>
              <a:t>Для </a:t>
            </a:r>
            <a:r>
              <a:rPr sz="2800" spc="175" dirty="0">
                <a:latin typeface="Georgia"/>
                <a:cs typeface="Georgia"/>
              </a:rPr>
              <a:t>участия </a:t>
            </a:r>
            <a:r>
              <a:rPr sz="2800" spc="295" dirty="0">
                <a:latin typeface="Georgia"/>
                <a:cs typeface="Georgia"/>
              </a:rPr>
              <a:t>в </a:t>
            </a:r>
            <a:r>
              <a:rPr lang="ru-RU" sz="2800" spc="170" dirty="0" smtClean="0">
                <a:latin typeface="Georgia"/>
                <a:cs typeface="Georgia"/>
              </a:rPr>
              <a:t>О</a:t>
            </a:r>
            <a:r>
              <a:rPr sz="2800" spc="170" dirty="0" smtClean="0">
                <a:latin typeface="Georgia"/>
                <a:cs typeface="Georgia"/>
              </a:rPr>
              <a:t>ГЭ </a:t>
            </a:r>
            <a:r>
              <a:rPr sz="2800" spc="150" dirty="0">
                <a:latin typeface="Georgia"/>
                <a:cs typeface="Georgia"/>
              </a:rPr>
              <a:t>обучающемуся  </a:t>
            </a:r>
            <a:r>
              <a:rPr sz="2800" spc="114" dirty="0" err="1">
                <a:latin typeface="Georgia"/>
                <a:cs typeface="Georgia"/>
              </a:rPr>
              <a:t>необходимо</a:t>
            </a:r>
            <a:r>
              <a:rPr sz="2800" spc="254" dirty="0">
                <a:latin typeface="Georgia"/>
                <a:cs typeface="Georgia"/>
              </a:rPr>
              <a:t> </a:t>
            </a:r>
            <a:r>
              <a:rPr sz="2800" spc="295" dirty="0" smtClean="0">
                <a:latin typeface="Georgia"/>
                <a:cs typeface="Georgia"/>
              </a:rPr>
              <a:t>в</a:t>
            </a:r>
            <a:endParaRPr sz="2800" dirty="0">
              <a:latin typeface="Georgia"/>
              <a:cs typeface="Georgia"/>
            </a:endParaRPr>
          </a:p>
          <a:p>
            <a:pPr algn="ctr">
              <a:spcBef>
                <a:spcPts val="600"/>
              </a:spcBef>
            </a:pPr>
            <a:r>
              <a:rPr sz="2800" b="1" spc="-35" dirty="0">
                <a:latin typeface="Georgia"/>
                <a:cs typeface="Georgia"/>
              </a:rPr>
              <a:t>СРОК </a:t>
            </a:r>
            <a:r>
              <a:rPr sz="2800" b="1" spc="35" dirty="0">
                <a:latin typeface="Georgia"/>
                <a:cs typeface="Georgia"/>
              </a:rPr>
              <a:t>ДО </a:t>
            </a:r>
            <a:r>
              <a:rPr sz="2800" b="1" spc="610" dirty="0">
                <a:solidFill>
                  <a:srgbClr val="C00000"/>
                </a:solidFill>
                <a:latin typeface="Georgia"/>
                <a:cs typeface="Georgia"/>
              </a:rPr>
              <a:t>1</a:t>
            </a:r>
            <a:r>
              <a:rPr sz="2800" b="1" spc="610" dirty="0">
                <a:latin typeface="Georgia"/>
                <a:cs typeface="Georgia"/>
              </a:rPr>
              <a:t> </a:t>
            </a:r>
            <a:r>
              <a:rPr lang="ru-RU" sz="2800" b="1" spc="-135" dirty="0" smtClean="0">
                <a:latin typeface="Georgia"/>
                <a:cs typeface="Georgia"/>
              </a:rPr>
              <a:t>МАРТА</a:t>
            </a:r>
            <a:r>
              <a:rPr sz="2800" b="1" spc="-135" dirty="0" smtClean="0">
                <a:latin typeface="Georgia"/>
                <a:cs typeface="Georgia"/>
              </a:rPr>
              <a:t> </a:t>
            </a:r>
            <a:r>
              <a:rPr sz="28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202</a:t>
            </a:r>
            <a:r>
              <a:rPr lang="ru-RU" sz="28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3</a:t>
            </a:r>
            <a:r>
              <a:rPr sz="2800" b="1" spc="195" dirty="0" smtClean="0">
                <a:latin typeface="Georgia"/>
                <a:cs typeface="Georgia"/>
              </a:rPr>
              <a:t> </a:t>
            </a:r>
            <a:r>
              <a:rPr sz="2800" b="1" spc="-15" dirty="0" smtClean="0">
                <a:latin typeface="Georgia"/>
                <a:cs typeface="Georgia"/>
              </a:rPr>
              <a:t>ГОДА</a:t>
            </a:r>
            <a:r>
              <a:rPr lang="ru-RU" sz="2800" b="1" spc="-15" dirty="0" smtClean="0">
                <a:latin typeface="Georgia"/>
                <a:cs typeface="Georgia"/>
              </a:rPr>
              <a:t> 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62450" y="84010"/>
            <a:ext cx="66294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45" dirty="0" smtClean="0">
                <a:solidFill>
                  <a:schemeClr val="bg1"/>
                </a:solidFill>
                <a:latin typeface="Times New Roman"/>
                <a:cs typeface="Times New Roman"/>
              </a:rPr>
              <a:t>РЕГИСТРАЦИЯ </a:t>
            </a:r>
            <a:r>
              <a:rPr sz="4400" spc="-50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4400" spc="-34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4400" spc="-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4400" spc="-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ГЭ</a:t>
            </a:r>
            <a:endParaRPr sz="4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5"/>
          <p:cNvSpPr/>
          <p:nvPr/>
        </p:nvSpPr>
        <p:spPr>
          <a:xfrm>
            <a:off x="139875" y="2315174"/>
            <a:ext cx="4488180" cy="1908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6"/>
          <p:cNvSpPr/>
          <p:nvPr/>
        </p:nvSpPr>
        <p:spPr>
          <a:xfrm>
            <a:off x="173404" y="2495006"/>
            <a:ext cx="4050791" cy="1456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7"/>
          <p:cNvSpPr/>
          <p:nvPr/>
        </p:nvSpPr>
        <p:spPr>
          <a:xfrm>
            <a:off x="304800" y="2724150"/>
            <a:ext cx="4392486" cy="1814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8"/>
          <p:cNvSpPr/>
          <p:nvPr/>
        </p:nvSpPr>
        <p:spPr>
          <a:xfrm>
            <a:off x="228600" y="2724150"/>
            <a:ext cx="4392930" cy="1814830"/>
          </a:xfrm>
          <a:custGeom>
            <a:avLst/>
            <a:gdLst/>
            <a:ahLst/>
            <a:cxnLst/>
            <a:rect l="l" t="t" r="r" b="b"/>
            <a:pathLst>
              <a:path w="4392930" h="1814829">
                <a:moveTo>
                  <a:pt x="0" y="302514"/>
                </a:moveTo>
                <a:lnTo>
                  <a:pt x="3958" y="253430"/>
                </a:lnTo>
                <a:lnTo>
                  <a:pt x="15418" y="206873"/>
                </a:lnTo>
                <a:lnTo>
                  <a:pt x="33758" y="163465"/>
                </a:lnTo>
                <a:lnTo>
                  <a:pt x="58354" y="123828"/>
                </a:lnTo>
                <a:lnTo>
                  <a:pt x="88584" y="88582"/>
                </a:lnTo>
                <a:lnTo>
                  <a:pt x="123826" y="58350"/>
                </a:lnTo>
                <a:lnTo>
                  <a:pt x="163456" y="33755"/>
                </a:lnTo>
                <a:lnTo>
                  <a:pt x="206852" y="15416"/>
                </a:lnTo>
                <a:lnTo>
                  <a:pt x="253391" y="3957"/>
                </a:lnTo>
                <a:lnTo>
                  <a:pt x="302451" y="0"/>
                </a:lnTo>
                <a:lnTo>
                  <a:pt x="4090099" y="0"/>
                </a:lnTo>
                <a:lnTo>
                  <a:pt x="4139148" y="3957"/>
                </a:lnTo>
                <a:lnTo>
                  <a:pt x="4185677" y="15416"/>
                </a:lnTo>
                <a:lnTo>
                  <a:pt x="4229064" y="33755"/>
                </a:lnTo>
                <a:lnTo>
                  <a:pt x="4268686" y="58350"/>
                </a:lnTo>
                <a:lnTo>
                  <a:pt x="4303920" y="88582"/>
                </a:lnTo>
                <a:lnTo>
                  <a:pt x="4334143" y="123828"/>
                </a:lnTo>
                <a:lnTo>
                  <a:pt x="4358735" y="163465"/>
                </a:lnTo>
                <a:lnTo>
                  <a:pt x="4377071" y="206873"/>
                </a:lnTo>
                <a:lnTo>
                  <a:pt x="4388529" y="253430"/>
                </a:lnTo>
                <a:lnTo>
                  <a:pt x="4392486" y="302514"/>
                </a:lnTo>
                <a:lnTo>
                  <a:pt x="4392486" y="1512189"/>
                </a:lnTo>
                <a:lnTo>
                  <a:pt x="4388529" y="1561241"/>
                </a:lnTo>
                <a:lnTo>
                  <a:pt x="4377071" y="1607780"/>
                </a:lnTo>
                <a:lnTo>
                  <a:pt x="4358735" y="1651181"/>
                </a:lnTo>
                <a:lnTo>
                  <a:pt x="4334143" y="1690820"/>
                </a:lnTo>
                <a:lnTo>
                  <a:pt x="4303920" y="1726072"/>
                </a:lnTo>
                <a:lnTo>
                  <a:pt x="4268686" y="1756315"/>
                </a:lnTo>
                <a:lnTo>
                  <a:pt x="4229064" y="1780923"/>
                </a:lnTo>
                <a:lnTo>
                  <a:pt x="4185677" y="1799274"/>
                </a:lnTo>
                <a:lnTo>
                  <a:pt x="4139148" y="1810741"/>
                </a:lnTo>
                <a:lnTo>
                  <a:pt x="4090099" y="1814703"/>
                </a:lnTo>
                <a:lnTo>
                  <a:pt x="302451" y="1814703"/>
                </a:lnTo>
                <a:lnTo>
                  <a:pt x="253391" y="1810741"/>
                </a:lnTo>
                <a:lnTo>
                  <a:pt x="206852" y="1799274"/>
                </a:lnTo>
                <a:lnTo>
                  <a:pt x="163456" y="1780923"/>
                </a:lnTo>
                <a:lnTo>
                  <a:pt x="123826" y="1756315"/>
                </a:lnTo>
                <a:lnTo>
                  <a:pt x="88584" y="1726072"/>
                </a:lnTo>
                <a:lnTo>
                  <a:pt x="58354" y="1690820"/>
                </a:lnTo>
                <a:lnTo>
                  <a:pt x="33758" y="1651181"/>
                </a:lnTo>
                <a:lnTo>
                  <a:pt x="15418" y="1607780"/>
                </a:lnTo>
                <a:lnTo>
                  <a:pt x="3958" y="1561241"/>
                </a:lnTo>
                <a:lnTo>
                  <a:pt x="0" y="1512189"/>
                </a:lnTo>
                <a:lnTo>
                  <a:pt x="0" y="30251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"/>
          <p:cNvSpPr txBox="1"/>
          <p:nvPr/>
        </p:nvSpPr>
        <p:spPr>
          <a:xfrm>
            <a:off x="355471" y="2577125"/>
            <a:ext cx="3634104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9825">
              <a:lnSpc>
                <a:spcPct val="100000"/>
              </a:lnSpc>
              <a:spcBef>
                <a:spcPts val="100"/>
              </a:spcBef>
            </a:pPr>
            <a:endParaRPr lang="ru-RU" sz="2400" u="heavy" spc="-600" dirty="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Times New Roman"/>
              <a:cs typeface="Times New Roman"/>
            </a:endParaRPr>
          </a:p>
          <a:p>
            <a:pPr marL="1139825">
              <a:lnSpc>
                <a:spcPct val="100000"/>
              </a:lnSpc>
              <a:spcBef>
                <a:spcPts val="100"/>
              </a:spcBef>
            </a:pPr>
            <a:r>
              <a:rPr sz="2400" u="heavy" spc="-60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8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Участник</a:t>
            </a:r>
            <a:r>
              <a:rPr sz="2400" b="1" u="heavy" spc="-1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2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ГИА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ru-RU" sz="2000" b="1" i="1" spc="-175" dirty="0" smtClean="0">
                <a:latin typeface="Trebuchet MS"/>
                <a:cs typeface="Trebuchet MS"/>
              </a:rPr>
              <a:t>- </a:t>
            </a:r>
            <a:r>
              <a:rPr sz="2000" b="1" i="1" spc="-125" dirty="0" err="1" smtClean="0">
                <a:latin typeface="Trebuchet MS"/>
                <a:cs typeface="Trebuchet MS"/>
              </a:rPr>
              <a:t>сведения</a:t>
            </a:r>
            <a:r>
              <a:rPr sz="2000" b="1" i="1" spc="-125" dirty="0" smtClean="0">
                <a:latin typeface="Trebuchet MS"/>
                <a:cs typeface="Trebuchet MS"/>
              </a:rPr>
              <a:t> </a:t>
            </a:r>
            <a:r>
              <a:rPr sz="2000" b="1" i="1" spc="-100" dirty="0">
                <a:latin typeface="Trebuchet MS"/>
                <a:cs typeface="Trebuchet MS"/>
              </a:rPr>
              <a:t>об</a:t>
            </a:r>
            <a:r>
              <a:rPr sz="2000" b="1" i="1" spc="-195" dirty="0">
                <a:latin typeface="Trebuchet MS"/>
                <a:cs typeface="Trebuchet MS"/>
              </a:rPr>
              <a:t> </a:t>
            </a:r>
            <a:r>
              <a:rPr sz="2000" b="1" i="1" spc="-120" dirty="0">
                <a:latin typeface="Trebuchet MS"/>
                <a:cs typeface="Trebuchet MS"/>
              </a:rPr>
              <a:t>участнике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lang="ru-RU" sz="2000" b="1" i="1" spc="-175" dirty="0" smtClean="0">
                <a:latin typeface="Trebuchet MS"/>
                <a:cs typeface="Trebuchet MS"/>
              </a:rPr>
              <a:t>- </a:t>
            </a:r>
            <a:r>
              <a:rPr sz="2000" b="1" i="1" spc="-125" dirty="0" err="1" smtClean="0">
                <a:latin typeface="Trebuchet MS"/>
                <a:cs typeface="Trebuchet MS"/>
              </a:rPr>
              <a:t>сведения</a:t>
            </a:r>
            <a:r>
              <a:rPr sz="2000" b="1" i="1" spc="-125" dirty="0" smtClean="0">
                <a:latin typeface="Trebuchet MS"/>
                <a:cs typeface="Trebuchet MS"/>
              </a:rPr>
              <a:t> </a:t>
            </a:r>
            <a:r>
              <a:rPr sz="2000" b="1" i="1" spc="-100" dirty="0">
                <a:latin typeface="Trebuchet MS"/>
                <a:cs typeface="Trebuchet MS"/>
              </a:rPr>
              <a:t>об</a:t>
            </a:r>
            <a:r>
              <a:rPr sz="2000" b="1" i="1" spc="-195" dirty="0">
                <a:latin typeface="Trebuchet MS"/>
                <a:cs typeface="Trebuchet MS"/>
              </a:rPr>
              <a:t> </a:t>
            </a:r>
            <a:r>
              <a:rPr sz="2000" b="1" i="1" spc="-110" dirty="0">
                <a:latin typeface="Trebuchet MS"/>
                <a:cs typeface="Trebuchet MS"/>
              </a:rPr>
              <a:t>образовательной</a:t>
            </a: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b="1" i="1" spc="-100" dirty="0">
                <a:latin typeface="Trebuchet MS"/>
                <a:cs typeface="Trebuchet MS"/>
              </a:rPr>
              <a:t>организации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41" name="object 10"/>
          <p:cNvSpPr/>
          <p:nvPr/>
        </p:nvSpPr>
        <p:spPr>
          <a:xfrm>
            <a:off x="4748451" y="2309078"/>
            <a:ext cx="4343399" cy="1914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1"/>
          <p:cNvSpPr/>
          <p:nvPr/>
        </p:nvSpPr>
        <p:spPr>
          <a:xfrm>
            <a:off x="4781980" y="2309078"/>
            <a:ext cx="4032504" cy="1822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2"/>
          <p:cNvSpPr/>
          <p:nvPr/>
        </p:nvSpPr>
        <p:spPr>
          <a:xfrm>
            <a:off x="4895469" y="2724150"/>
            <a:ext cx="4096131" cy="18207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3"/>
          <p:cNvSpPr/>
          <p:nvPr/>
        </p:nvSpPr>
        <p:spPr>
          <a:xfrm>
            <a:off x="4895215" y="2724150"/>
            <a:ext cx="4248785" cy="1821180"/>
          </a:xfrm>
          <a:custGeom>
            <a:avLst/>
            <a:gdLst/>
            <a:ahLst/>
            <a:cxnLst/>
            <a:rect l="l" t="t" r="r" b="b"/>
            <a:pathLst>
              <a:path w="4248784" h="1821179">
                <a:moveTo>
                  <a:pt x="0" y="303530"/>
                </a:moveTo>
                <a:lnTo>
                  <a:pt x="3972" y="254294"/>
                </a:lnTo>
                <a:lnTo>
                  <a:pt x="15472" y="207589"/>
                </a:lnTo>
                <a:lnTo>
                  <a:pt x="33875" y="164038"/>
                </a:lnTo>
                <a:lnTo>
                  <a:pt x="58554" y="124266"/>
                </a:lnTo>
                <a:lnTo>
                  <a:pt x="88884" y="88900"/>
                </a:lnTo>
                <a:lnTo>
                  <a:pt x="124239" y="58562"/>
                </a:lnTo>
                <a:lnTo>
                  <a:pt x="163994" y="33878"/>
                </a:lnTo>
                <a:lnTo>
                  <a:pt x="207524" y="15473"/>
                </a:lnTo>
                <a:lnTo>
                  <a:pt x="254202" y="3972"/>
                </a:lnTo>
                <a:lnTo>
                  <a:pt x="303403" y="0"/>
                </a:lnTo>
                <a:lnTo>
                  <a:pt x="3945001" y="0"/>
                </a:lnTo>
                <a:lnTo>
                  <a:pt x="3994236" y="3972"/>
                </a:lnTo>
                <a:lnTo>
                  <a:pt x="4040941" y="15473"/>
                </a:lnTo>
                <a:lnTo>
                  <a:pt x="4084492" y="33878"/>
                </a:lnTo>
                <a:lnTo>
                  <a:pt x="4124264" y="58562"/>
                </a:lnTo>
                <a:lnTo>
                  <a:pt x="4159631" y="88900"/>
                </a:lnTo>
                <a:lnTo>
                  <a:pt x="4189968" y="124266"/>
                </a:lnTo>
                <a:lnTo>
                  <a:pt x="4214652" y="164038"/>
                </a:lnTo>
                <a:lnTo>
                  <a:pt x="4233057" y="207589"/>
                </a:lnTo>
                <a:lnTo>
                  <a:pt x="4244558" y="254294"/>
                </a:lnTo>
                <a:lnTo>
                  <a:pt x="4248531" y="303530"/>
                </a:lnTo>
                <a:lnTo>
                  <a:pt x="4248531" y="1517269"/>
                </a:lnTo>
                <a:lnTo>
                  <a:pt x="4244558" y="1566504"/>
                </a:lnTo>
                <a:lnTo>
                  <a:pt x="4233057" y="1613209"/>
                </a:lnTo>
                <a:lnTo>
                  <a:pt x="4214652" y="1656760"/>
                </a:lnTo>
                <a:lnTo>
                  <a:pt x="4189968" y="1696532"/>
                </a:lnTo>
                <a:lnTo>
                  <a:pt x="4159630" y="1731899"/>
                </a:lnTo>
                <a:lnTo>
                  <a:pt x="4124264" y="1762236"/>
                </a:lnTo>
                <a:lnTo>
                  <a:pt x="4084492" y="1786920"/>
                </a:lnTo>
                <a:lnTo>
                  <a:pt x="4040941" y="1805325"/>
                </a:lnTo>
                <a:lnTo>
                  <a:pt x="3994236" y="1816826"/>
                </a:lnTo>
                <a:lnTo>
                  <a:pt x="3945001" y="1820799"/>
                </a:lnTo>
                <a:lnTo>
                  <a:pt x="303403" y="1820799"/>
                </a:lnTo>
                <a:lnTo>
                  <a:pt x="254202" y="1816826"/>
                </a:lnTo>
                <a:lnTo>
                  <a:pt x="207524" y="1805325"/>
                </a:lnTo>
                <a:lnTo>
                  <a:pt x="163994" y="1786920"/>
                </a:lnTo>
                <a:lnTo>
                  <a:pt x="124239" y="1762236"/>
                </a:lnTo>
                <a:lnTo>
                  <a:pt x="88884" y="1731899"/>
                </a:lnTo>
                <a:lnTo>
                  <a:pt x="58554" y="1696532"/>
                </a:lnTo>
                <a:lnTo>
                  <a:pt x="33875" y="1656760"/>
                </a:lnTo>
                <a:lnTo>
                  <a:pt x="15472" y="1613209"/>
                </a:lnTo>
                <a:lnTo>
                  <a:pt x="3972" y="1566504"/>
                </a:lnTo>
                <a:lnTo>
                  <a:pt x="0" y="1517269"/>
                </a:lnTo>
                <a:lnTo>
                  <a:pt x="0" y="303530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4"/>
          <p:cNvSpPr txBox="1"/>
          <p:nvPr/>
        </p:nvSpPr>
        <p:spPr>
          <a:xfrm>
            <a:off x="4964986" y="2391197"/>
            <a:ext cx="3610610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6040">
              <a:lnSpc>
                <a:spcPct val="100000"/>
              </a:lnSpc>
              <a:spcBef>
                <a:spcPts val="100"/>
              </a:spcBef>
            </a:pPr>
            <a:endParaRPr lang="ru-RU" sz="2400" u="heavy" spc="-595" dirty="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Times New Roman"/>
              <a:cs typeface="Times New Roman"/>
            </a:endParaRPr>
          </a:p>
          <a:p>
            <a:pPr marL="1336040">
              <a:lnSpc>
                <a:spcPct val="100000"/>
              </a:lnSpc>
              <a:spcBef>
                <a:spcPts val="100"/>
              </a:spcBef>
            </a:pPr>
            <a:r>
              <a:rPr sz="2400" u="heavy" spc="-595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29" dirty="0" err="1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Родитель</a:t>
            </a:r>
            <a:endParaRPr sz="2400" b="1" u="heavy" spc="-229" dirty="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ru-RU" sz="2000" b="1" i="1" spc="-175" dirty="0" smtClean="0">
                <a:latin typeface="Trebuchet MS"/>
                <a:cs typeface="Trebuchet MS"/>
              </a:rPr>
              <a:t>- </a:t>
            </a:r>
            <a:r>
              <a:rPr lang="ru-RU" sz="2000" b="1" i="1" spc="-125" dirty="0" smtClean="0">
                <a:latin typeface="Trebuchet MS"/>
                <a:cs typeface="Trebuchet MS"/>
              </a:rPr>
              <a:t>подписывает заявление участника</a:t>
            </a:r>
            <a:endParaRPr sz="2000" dirty="0" smtClean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" y="0"/>
            <a:ext cx="10668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/>
          <p:nvPr/>
        </p:nvSpPr>
        <p:spPr>
          <a:xfrm>
            <a:off x="1559052" y="760476"/>
            <a:ext cx="5871972" cy="7406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27519" y="760476"/>
            <a:ext cx="758951" cy="7406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30704" y="877315"/>
            <a:ext cx="52920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spc="125" dirty="0" smtClean="0">
                <a:latin typeface="Georgia"/>
                <a:cs typeface="Georgia"/>
              </a:rPr>
              <a:t>3</a:t>
            </a:r>
            <a:r>
              <a:rPr sz="3600" b="1" spc="125" dirty="0" smtClean="0">
                <a:latin typeface="Georgia"/>
                <a:cs typeface="Georgia"/>
              </a:rPr>
              <a:t> </a:t>
            </a:r>
            <a:r>
              <a:rPr sz="3600" b="1" dirty="0">
                <a:latin typeface="Georgia"/>
                <a:cs typeface="Georgia"/>
              </a:rPr>
              <a:t>периода </a:t>
            </a:r>
            <a:r>
              <a:rPr sz="3600" b="1" spc="55" dirty="0" err="1">
                <a:latin typeface="Georgia"/>
                <a:cs typeface="Georgia"/>
              </a:rPr>
              <a:t>сдачи</a:t>
            </a:r>
            <a:r>
              <a:rPr sz="3600" b="1" spc="-185" dirty="0">
                <a:latin typeface="Georgia"/>
                <a:cs typeface="Georgia"/>
              </a:rPr>
              <a:t> </a:t>
            </a:r>
            <a:r>
              <a:rPr lang="ru-RU" sz="3600" b="1" spc="15" dirty="0" smtClean="0">
                <a:latin typeface="Georgia"/>
                <a:cs typeface="Georgia"/>
              </a:rPr>
              <a:t>О</a:t>
            </a:r>
            <a:r>
              <a:rPr sz="3600" b="1" spc="15" dirty="0" smtClean="0">
                <a:latin typeface="Georgia"/>
                <a:cs typeface="Georgia"/>
              </a:rPr>
              <a:t>ГЭ</a:t>
            </a:r>
            <a:endParaRPr sz="3600" dirty="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19068" y="63246"/>
            <a:ext cx="544393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90" dirty="0">
                <a:solidFill>
                  <a:schemeClr val="bg1"/>
                </a:solidFill>
                <a:latin typeface="Times New Roman"/>
                <a:cs typeface="Times New Roman"/>
              </a:rPr>
              <a:t>РАСПИСАНИЕ</a:t>
            </a:r>
            <a:r>
              <a:rPr sz="4400" spc="-3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4400" spc="-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4400" spc="-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ГЭ</a:t>
            </a:r>
            <a:endParaRPr sz="4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6132" y="1642795"/>
            <a:ext cx="2019856" cy="9025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8" name="object 8"/>
          <p:cNvSpPr/>
          <p:nvPr/>
        </p:nvSpPr>
        <p:spPr>
          <a:xfrm>
            <a:off x="945628" y="1610790"/>
            <a:ext cx="1393588" cy="8824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9" name="object 9"/>
          <p:cNvSpPr/>
          <p:nvPr/>
        </p:nvSpPr>
        <p:spPr>
          <a:xfrm>
            <a:off x="453808" y="1670353"/>
            <a:ext cx="1960974" cy="8365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0" name="object 10"/>
          <p:cNvSpPr/>
          <p:nvPr/>
        </p:nvSpPr>
        <p:spPr>
          <a:xfrm>
            <a:off x="453808" y="1670353"/>
            <a:ext cx="1961006" cy="836579"/>
          </a:xfrm>
          <a:custGeom>
            <a:avLst/>
            <a:gdLst/>
            <a:ahLst/>
            <a:cxnLst/>
            <a:rect l="l" t="t" r="r" b="b"/>
            <a:pathLst>
              <a:path w="3178175" h="1207770">
                <a:moveTo>
                  <a:pt x="0" y="201295"/>
                </a:moveTo>
                <a:lnTo>
                  <a:pt x="5316" y="155114"/>
                </a:lnTo>
                <a:lnTo>
                  <a:pt x="20461" y="112735"/>
                </a:lnTo>
                <a:lnTo>
                  <a:pt x="44226" y="75361"/>
                </a:lnTo>
                <a:lnTo>
                  <a:pt x="75401" y="44197"/>
                </a:lnTo>
                <a:lnTo>
                  <a:pt x="112779" y="20445"/>
                </a:lnTo>
                <a:lnTo>
                  <a:pt x="155150" y="5312"/>
                </a:lnTo>
                <a:lnTo>
                  <a:pt x="201307" y="0"/>
                </a:lnTo>
                <a:lnTo>
                  <a:pt x="2976829" y="0"/>
                </a:lnTo>
                <a:lnTo>
                  <a:pt x="3022969" y="5312"/>
                </a:lnTo>
                <a:lnTo>
                  <a:pt x="3065333" y="20445"/>
                </a:lnTo>
                <a:lnTo>
                  <a:pt x="3102709" y="44197"/>
                </a:lnTo>
                <a:lnTo>
                  <a:pt x="3133887" y="75361"/>
                </a:lnTo>
                <a:lnTo>
                  <a:pt x="3157656" y="112735"/>
                </a:lnTo>
                <a:lnTo>
                  <a:pt x="3172805" y="155114"/>
                </a:lnTo>
                <a:lnTo>
                  <a:pt x="3178124" y="201295"/>
                </a:lnTo>
                <a:lnTo>
                  <a:pt x="3178124" y="1006475"/>
                </a:lnTo>
                <a:lnTo>
                  <a:pt x="3172805" y="1052615"/>
                </a:lnTo>
                <a:lnTo>
                  <a:pt x="3157656" y="1094978"/>
                </a:lnTo>
                <a:lnTo>
                  <a:pt x="3133887" y="1132354"/>
                </a:lnTo>
                <a:lnTo>
                  <a:pt x="3102709" y="1163532"/>
                </a:lnTo>
                <a:lnTo>
                  <a:pt x="3065333" y="1187301"/>
                </a:lnTo>
                <a:lnTo>
                  <a:pt x="3022969" y="1202451"/>
                </a:lnTo>
                <a:lnTo>
                  <a:pt x="2976829" y="1207770"/>
                </a:lnTo>
                <a:lnTo>
                  <a:pt x="201307" y="1207770"/>
                </a:lnTo>
                <a:lnTo>
                  <a:pt x="155150" y="1202451"/>
                </a:lnTo>
                <a:lnTo>
                  <a:pt x="112779" y="1187301"/>
                </a:lnTo>
                <a:lnTo>
                  <a:pt x="75401" y="1163532"/>
                </a:lnTo>
                <a:lnTo>
                  <a:pt x="44226" y="1132354"/>
                </a:lnTo>
                <a:lnTo>
                  <a:pt x="20461" y="1094978"/>
                </a:lnTo>
                <a:lnTo>
                  <a:pt x="5316" y="1052615"/>
                </a:lnTo>
                <a:lnTo>
                  <a:pt x="0" y="1006475"/>
                </a:lnTo>
                <a:lnTo>
                  <a:pt x="0" y="20129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1" name="object 11"/>
          <p:cNvSpPr txBox="1"/>
          <p:nvPr/>
        </p:nvSpPr>
        <p:spPr>
          <a:xfrm>
            <a:off x="493953" y="1712898"/>
            <a:ext cx="188068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u="heavy" spc="-60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9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itchFamily="18" charset="0"/>
                <a:cs typeface="Times New Roman" pitchFamily="18" charset="0"/>
              </a:rPr>
              <a:t>ДОСРОЧНЫЙ</a:t>
            </a:r>
            <a:endParaRPr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sz="1600" u="heavy" spc="-60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u="heavy" spc="-26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 pitchFamily="18" charset="0"/>
                <a:cs typeface="Times New Roman" pitchFamily="18" charset="0"/>
              </a:rPr>
              <a:t>ПЕРИОД</a:t>
            </a:r>
            <a:endParaRPr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70688" y="1682237"/>
            <a:ext cx="2013273" cy="8740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3" name="object 13"/>
          <p:cNvSpPr/>
          <p:nvPr/>
        </p:nvSpPr>
        <p:spPr>
          <a:xfrm>
            <a:off x="4110767" y="1630420"/>
            <a:ext cx="1308957" cy="8824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4" name="object 14"/>
          <p:cNvSpPr/>
          <p:nvPr/>
        </p:nvSpPr>
        <p:spPr>
          <a:xfrm>
            <a:off x="3517552" y="1709795"/>
            <a:ext cx="1954971" cy="80807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5" name="object 15"/>
          <p:cNvSpPr/>
          <p:nvPr/>
        </p:nvSpPr>
        <p:spPr>
          <a:xfrm>
            <a:off x="3517552" y="1709796"/>
            <a:ext cx="1955128" cy="808430"/>
          </a:xfrm>
          <a:custGeom>
            <a:avLst/>
            <a:gdLst/>
            <a:ahLst/>
            <a:cxnLst/>
            <a:rect l="l" t="t" r="r" b="b"/>
            <a:pathLst>
              <a:path w="3168650" h="1167130">
                <a:moveTo>
                  <a:pt x="0" y="194437"/>
                </a:moveTo>
                <a:lnTo>
                  <a:pt x="5132" y="149876"/>
                </a:lnTo>
                <a:lnTo>
                  <a:pt x="19752" y="108958"/>
                </a:lnTo>
                <a:lnTo>
                  <a:pt x="42697" y="72855"/>
                </a:lnTo>
                <a:lnTo>
                  <a:pt x="72802" y="42737"/>
                </a:lnTo>
                <a:lnTo>
                  <a:pt x="108903" y="19774"/>
                </a:lnTo>
                <a:lnTo>
                  <a:pt x="149836" y="5138"/>
                </a:lnTo>
                <a:lnTo>
                  <a:pt x="194437" y="0"/>
                </a:lnTo>
                <a:lnTo>
                  <a:pt x="2973959" y="0"/>
                </a:lnTo>
                <a:lnTo>
                  <a:pt x="3018519" y="5138"/>
                </a:lnTo>
                <a:lnTo>
                  <a:pt x="3059437" y="19774"/>
                </a:lnTo>
                <a:lnTo>
                  <a:pt x="3095540" y="42737"/>
                </a:lnTo>
                <a:lnTo>
                  <a:pt x="3125658" y="72855"/>
                </a:lnTo>
                <a:lnTo>
                  <a:pt x="3148621" y="108958"/>
                </a:lnTo>
                <a:lnTo>
                  <a:pt x="3163257" y="149876"/>
                </a:lnTo>
                <a:lnTo>
                  <a:pt x="3168395" y="194437"/>
                </a:lnTo>
                <a:lnTo>
                  <a:pt x="3168395" y="972185"/>
                </a:lnTo>
                <a:lnTo>
                  <a:pt x="3163257" y="1016785"/>
                </a:lnTo>
                <a:lnTo>
                  <a:pt x="3148621" y="1057718"/>
                </a:lnTo>
                <a:lnTo>
                  <a:pt x="3125658" y="1093819"/>
                </a:lnTo>
                <a:lnTo>
                  <a:pt x="3095540" y="1123924"/>
                </a:lnTo>
                <a:lnTo>
                  <a:pt x="3059437" y="1146869"/>
                </a:lnTo>
                <a:lnTo>
                  <a:pt x="3018519" y="1161489"/>
                </a:lnTo>
                <a:lnTo>
                  <a:pt x="2973959" y="1166622"/>
                </a:lnTo>
                <a:lnTo>
                  <a:pt x="194437" y="1166622"/>
                </a:lnTo>
                <a:lnTo>
                  <a:pt x="149836" y="1161489"/>
                </a:lnTo>
                <a:lnTo>
                  <a:pt x="108903" y="1146869"/>
                </a:lnTo>
                <a:lnTo>
                  <a:pt x="72802" y="1123924"/>
                </a:lnTo>
                <a:lnTo>
                  <a:pt x="42697" y="1093819"/>
                </a:lnTo>
                <a:lnTo>
                  <a:pt x="19752" y="1057718"/>
                </a:lnTo>
                <a:lnTo>
                  <a:pt x="5132" y="1016785"/>
                </a:lnTo>
                <a:lnTo>
                  <a:pt x="0" y="972185"/>
                </a:lnTo>
                <a:lnTo>
                  <a:pt x="0" y="194437"/>
                </a:lnTo>
                <a:close/>
              </a:path>
            </a:pathLst>
          </a:custGeom>
          <a:ln w="9524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6" name="object 16"/>
          <p:cNvSpPr txBox="1"/>
          <p:nvPr/>
        </p:nvSpPr>
        <p:spPr>
          <a:xfrm>
            <a:off x="3581400" y="1724600"/>
            <a:ext cx="1828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u="heavy" spc="-5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8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ОСНОВНОЙ</a:t>
            </a:r>
            <a:endParaRPr sz="16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u="heavy" spc="-5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6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558341" y="1731485"/>
            <a:ext cx="2019856" cy="8290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8" name="object 18"/>
          <p:cNvSpPr/>
          <p:nvPr/>
        </p:nvSpPr>
        <p:spPr>
          <a:xfrm>
            <a:off x="6633019" y="1770016"/>
            <a:ext cx="1966256" cy="7219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9" name="object 19"/>
          <p:cNvSpPr/>
          <p:nvPr/>
        </p:nvSpPr>
        <p:spPr>
          <a:xfrm>
            <a:off x="6605966" y="1753776"/>
            <a:ext cx="1960927" cy="77528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20" name="object 20"/>
          <p:cNvSpPr/>
          <p:nvPr/>
        </p:nvSpPr>
        <p:spPr>
          <a:xfrm>
            <a:off x="6605967" y="1753793"/>
            <a:ext cx="1961006" cy="775448"/>
          </a:xfrm>
          <a:custGeom>
            <a:avLst/>
            <a:gdLst/>
            <a:ahLst/>
            <a:cxnLst/>
            <a:rect l="l" t="t" r="r" b="b"/>
            <a:pathLst>
              <a:path w="3178175" h="1368425">
                <a:moveTo>
                  <a:pt x="0" y="227965"/>
                </a:moveTo>
                <a:lnTo>
                  <a:pt x="4633" y="182034"/>
                </a:lnTo>
                <a:lnTo>
                  <a:pt x="17922" y="139249"/>
                </a:lnTo>
                <a:lnTo>
                  <a:pt x="38951" y="100527"/>
                </a:lnTo>
                <a:lnTo>
                  <a:pt x="66801" y="66786"/>
                </a:lnTo>
                <a:lnTo>
                  <a:pt x="100558" y="38944"/>
                </a:lnTo>
                <a:lnTo>
                  <a:pt x="139303" y="17920"/>
                </a:lnTo>
                <a:lnTo>
                  <a:pt x="182119" y="4633"/>
                </a:lnTo>
                <a:lnTo>
                  <a:pt x="228092" y="0"/>
                </a:lnTo>
                <a:lnTo>
                  <a:pt x="2950083" y="0"/>
                </a:lnTo>
                <a:lnTo>
                  <a:pt x="2996049" y="4633"/>
                </a:lnTo>
                <a:lnTo>
                  <a:pt x="3038852" y="17920"/>
                </a:lnTo>
                <a:lnTo>
                  <a:pt x="3077576" y="38944"/>
                </a:lnTo>
                <a:lnTo>
                  <a:pt x="3111309" y="66786"/>
                </a:lnTo>
                <a:lnTo>
                  <a:pt x="3139136" y="100527"/>
                </a:lnTo>
                <a:lnTo>
                  <a:pt x="3160144" y="139249"/>
                </a:lnTo>
                <a:lnTo>
                  <a:pt x="3173419" y="182034"/>
                </a:lnTo>
                <a:lnTo>
                  <a:pt x="3178047" y="227965"/>
                </a:lnTo>
                <a:lnTo>
                  <a:pt x="3178047" y="1140104"/>
                </a:lnTo>
                <a:lnTo>
                  <a:pt x="3173419" y="1186062"/>
                </a:lnTo>
                <a:lnTo>
                  <a:pt x="3160144" y="1228867"/>
                </a:lnTo>
                <a:lnTo>
                  <a:pt x="3139136" y="1267601"/>
                </a:lnTo>
                <a:lnTo>
                  <a:pt x="3111309" y="1301348"/>
                </a:lnTo>
                <a:lnTo>
                  <a:pt x="3077576" y="1329191"/>
                </a:lnTo>
                <a:lnTo>
                  <a:pt x="3038852" y="1350214"/>
                </a:lnTo>
                <a:lnTo>
                  <a:pt x="2996049" y="1363500"/>
                </a:lnTo>
                <a:lnTo>
                  <a:pt x="2950083" y="1368132"/>
                </a:lnTo>
                <a:lnTo>
                  <a:pt x="228092" y="1368132"/>
                </a:lnTo>
                <a:lnTo>
                  <a:pt x="182119" y="1363500"/>
                </a:lnTo>
                <a:lnTo>
                  <a:pt x="139303" y="1350214"/>
                </a:lnTo>
                <a:lnTo>
                  <a:pt x="100558" y="1329191"/>
                </a:lnTo>
                <a:lnTo>
                  <a:pt x="66801" y="1301348"/>
                </a:lnTo>
                <a:lnTo>
                  <a:pt x="38951" y="1267601"/>
                </a:lnTo>
                <a:lnTo>
                  <a:pt x="17922" y="1228867"/>
                </a:lnTo>
                <a:lnTo>
                  <a:pt x="4633" y="1186062"/>
                </a:lnTo>
                <a:lnTo>
                  <a:pt x="0" y="1140104"/>
                </a:lnTo>
                <a:lnTo>
                  <a:pt x="0" y="22796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21" name="object 21"/>
          <p:cNvSpPr txBox="1"/>
          <p:nvPr/>
        </p:nvSpPr>
        <p:spPr>
          <a:xfrm>
            <a:off x="6736654" y="1777752"/>
            <a:ext cx="166323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u="heavy" spc="-5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ДОПОЛНИТЕЛЬНЫЙ</a:t>
            </a:r>
            <a:endParaRPr sz="1600" dirty="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600" u="heavy" spc="-5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heavy" spc="-260" dirty="0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7" name="object 7"/>
          <p:cNvSpPr txBox="1"/>
          <p:nvPr/>
        </p:nvSpPr>
        <p:spPr>
          <a:xfrm>
            <a:off x="304800" y="2647951"/>
            <a:ext cx="8382000" cy="20878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ОГЭ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2200" b="1" spc="-20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spc="-1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выпускников</a:t>
            </a:r>
            <a:r>
              <a:rPr sz="2200" b="1" spc="-10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классов</a:t>
            </a:r>
            <a:r>
              <a:rPr sz="2200" b="1" spc="-2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пройдет</a:t>
            </a:r>
            <a:r>
              <a:rPr sz="2200" b="1" spc="-4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три </a:t>
            </a:r>
            <a:r>
              <a:rPr sz="2200" b="1" spc="-55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этапа:</a:t>
            </a:r>
            <a:endParaRPr sz="2200" dirty="0">
              <a:latin typeface="Times New Roman" pitchFamily="18" charset="0"/>
              <a:cs typeface="Times New Roman" pitchFamily="18" charset="0"/>
            </a:endParaRPr>
          </a:p>
          <a:p>
            <a:pPr marL="355600" marR="174625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sz="2200" b="1" spc="-5" dirty="0" err="1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досрочный</a:t>
            </a:r>
            <a:r>
              <a:rPr sz="2200" b="1" spc="-5" dirty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spc="-5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pc="-135" dirty="0" smtClean="0">
                <a:latin typeface="Times New Roman" pitchFamily="18" charset="0"/>
                <a:cs typeface="Times New Roman" pitchFamily="18" charset="0"/>
              </a:rPr>
              <a:t>-21 </a:t>
            </a:r>
            <a:r>
              <a:rPr lang="ru-RU" sz="2400" b="1" i="1" spc="-135" dirty="0" smtClean="0">
                <a:latin typeface="Times New Roman" pitchFamily="18" charset="0"/>
                <a:cs typeface="Times New Roman" pitchFamily="18" charset="0"/>
              </a:rPr>
              <a:t>апреля-16 </a:t>
            </a:r>
            <a:r>
              <a:rPr lang="ru-RU" sz="2400" b="1" i="1" spc="-135" dirty="0" smtClean="0">
                <a:latin typeface="Times New Roman" pitchFamily="18" charset="0"/>
                <a:cs typeface="Times New Roman" pitchFamily="18" charset="0"/>
              </a:rPr>
              <a:t>мая</a:t>
            </a:r>
            <a:endParaRPr lang="ru-RU" sz="2200" b="1" spc="-5" dirty="0" smtClean="0">
              <a:solidFill>
                <a:srgbClr val="000713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marR="174625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sz="2200" b="1" spc="-5" dirty="0" err="1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основной</a:t>
            </a:r>
            <a:r>
              <a:rPr sz="2200" b="1" spc="-45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spc="-5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i="1" spc="-125" dirty="0" smtClean="0">
                <a:latin typeface="Times New Roman" pitchFamily="18" charset="0"/>
                <a:cs typeface="Times New Roman" pitchFamily="18" charset="0"/>
              </a:rPr>
              <a:t> 24 </a:t>
            </a:r>
            <a:r>
              <a:rPr lang="ru-RU" sz="2400" b="1" i="1" spc="-125" dirty="0" smtClean="0">
                <a:latin typeface="Times New Roman" pitchFamily="18" charset="0"/>
                <a:cs typeface="Times New Roman" pitchFamily="18" charset="0"/>
              </a:rPr>
              <a:t>мая-1 </a:t>
            </a:r>
            <a:r>
              <a:rPr lang="ru-RU" sz="2400" b="1" i="1" spc="-125" dirty="0" smtClean="0">
                <a:latin typeface="Times New Roman" pitchFamily="18" charset="0"/>
                <a:cs typeface="Times New Roman" pitchFamily="18" charset="0"/>
              </a:rPr>
              <a:t>июля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355600" marR="174625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sz="2200" b="1" spc="-5" dirty="0" err="1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дополнительный</a:t>
            </a:r>
            <a:r>
              <a:rPr sz="2200" b="1" spc="-60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07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pc="-14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i="1" spc="-140" dirty="0" smtClean="0">
                <a:latin typeface="Times New Roman" pitchFamily="18" charset="0"/>
                <a:cs typeface="Times New Roman" pitchFamily="18" charset="0"/>
              </a:rPr>
              <a:t>4 -23 сентября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marR="1746250" indent="-342900">
              <a:lnSpc>
                <a:spcPct val="120000"/>
              </a:lnSpc>
              <a:buFont typeface="Arial" pitchFamily="34" charset="0"/>
              <a:buChar char="•"/>
            </a:pPr>
            <a:endParaRPr sz="2200" dirty="0">
              <a:latin typeface="Cambria"/>
              <a:cs typeface="Cambria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0"/>
            <a:ext cx="6553200" cy="861774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Проект расписания ОГЭ 2023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основной период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5364694"/>
              </p:ext>
            </p:extLst>
          </p:nvPr>
        </p:nvGraphicFramePr>
        <p:xfrm>
          <a:off x="381000" y="1047749"/>
          <a:ext cx="8382000" cy="3886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00"/>
              </a:tblGrid>
              <a:tr h="442079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 мая - история, физика, биология;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743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 мая – обществознание, информатика и информационно-коммуникационные технологии (ИКТ), география, химия;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3175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июня – иностранные языки (английский, французский, немецкий, испанский);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57"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июня – иностранные языки (английский, французский, немецкий, испанский);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733"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июня – русский язык;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617"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 июня – математика;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743"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 июня – литература, физика, информатика и информационно-коммуникационные технологии (ИКТ), география;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170"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 июня – обществознание, биология, химия.</a:t>
                      </a:r>
                      <a:endParaRPr sz="2000" b="1" i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9605" y="120853"/>
            <a:ext cx="5974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b="0" spc="-7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spc="-8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ВРЕМЯ </a:t>
            </a:r>
            <a:r>
              <a:rPr sz="2800" spc="-12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НАПИСАНИЯ</a:t>
            </a:r>
            <a:r>
              <a:rPr sz="2800" spc="-36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spc="-9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ЭКЗАМЕНОВ: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7296530"/>
              </p:ext>
            </p:extLst>
          </p:nvPr>
        </p:nvGraphicFramePr>
        <p:xfrm>
          <a:off x="0" y="858595"/>
          <a:ext cx="9143999" cy="4181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87368"/>
                <a:gridCol w="4256631"/>
              </a:tblGrid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Предмет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Продолжительность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Математика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55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Русский</a:t>
                      </a:r>
                      <a:r>
                        <a:rPr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Литература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Физика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1424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Обществознание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История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Биология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1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Информатика</a:t>
                      </a:r>
                      <a:r>
                        <a:rPr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ИКТ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30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(150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1424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География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14247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Химия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  <a:tr h="26459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(кроме раздела</a:t>
                      </a:r>
                      <a:endParaRPr sz="1600">
                        <a:latin typeface="Cambria"/>
                        <a:cs typeface="Cambr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</a:tr>
              <a:tr h="26491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(раздел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15</a:t>
                      </a:r>
                      <a:r>
                        <a:rPr sz="1600" b="1" spc="-6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762000" cy="91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120853"/>
            <a:ext cx="7943215" cy="10124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>
              <a:lnSpc>
                <a:spcPct val="100000"/>
              </a:lnSpc>
              <a:spcBef>
                <a:spcPts val="95"/>
              </a:spcBef>
            </a:pPr>
            <a:r>
              <a:rPr sz="2800" u="heavy" spc="-7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 dirty="0"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4" t="29287" r="29557" b="21929"/>
          <a:stretch/>
        </p:blipFill>
        <p:spPr bwMode="auto">
          <a:xfrm>
            <a:off x="533400" y="866858"/>
            <a:ext cx="8001000" cy="4249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rcRect l="884" t="29287" r="53314" b="21929"/>
          <a:stretch/>
        </p:blipFill>
        <p:spPr bwMode="auto">
          <a:xfrm>
            <a:off x="533400" y="819150"/>
            <a:ext cx="8305799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 xmlns:pic="http://schemas.openxmlformats.org/drawingml/2006/picture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xmlns:pic="http://schemas.openxmlformats.org/drawingml/2006/picture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5211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sz="2800" spc="-7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spc="-14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РАЗРЕШЕНО</a:t>
            </a:r>
            <a:r>
              <a:rPr sz="2800" b="1" spc="-2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b="1" spc="-210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spc="-150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ИСПОЛЬЗОВАТЬ</a:t>
            </a:r>
            <a:r>
              <a:rPr sz="2800" b="1" spc="-15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: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 dirty="0">
              <a:latin typeface="Times New Roman"/>
              <a:cs typeface="Times New Roman"/>
            </a:endParaRPr>
          </a:p>
          <a:p>
            <a:pPr marL="1768475">
              <a:lnSpc>
                <a:spcPct val="100000"/>
              </a:lnSpc>
            </a:pPr>
            <a:r>
              <a:rPr sz="2800" b="1" spc="25" dirty="0">
                <a:latin typeface="Georgia"/>
                <a:cs typeface="Georgia"/>
              </a:rPr>
              <a:t>Математика </a:t>
            </a:r>
            <a:r>
              <a:rPr sz="2800" spc="-405" dirty="0">
                <a:latin typeface="Georgia"/>
                <a:cs typeface="Georgia"/>
              </a:rPr>
              <a:t>–</a:t>
            </a:r>
            <a:r>
              <a:rPr sz="2800" spc="-375" dirty="0">
                <a:latin typeface="Georgia"/>
                <a:cs typeface="Georgia"/>
              </a:rPr>
              <a:t> </a:t>
            </a:r>
            <a:r>
              <a:rPr sz="2800" spc="70" dirty="0">
                <a:latin typeface="Georgia"/>
                <a:cs typeface="Georgia"/>
              </a:rPr>
              <a:t>линейка;</a:t>
            </a:r>
            <a:endParaRPr sz="2800" dirty="0">
              <a:latin typeface="Georgia"/>
              <a:cs typeface="Georgia"/>
            </a:endParaRPr>
          </a:p>
          <a:p>
            <a:pPr marL="539750" marR="531495" algn="ctr">
              <a:lnSpc>
                <a:spcPct val="100000"/>
              </a:lnSpc>
              <a:spcBef>
                <a:spcPts val="2400"/>
              </a:spcBef>
            </a:pPr>
            <a:r>
              <a:rPr sz="2800" b="1" spc="-15" dirty="0">
                <a:latin typeface="Georgia"/>
                <a:cs typeface="Georgia"/>
              </a:rPr>
              <a:t>География </a:t>
            </a:r>
            <a:r>
              <a:rPr sz="2800" spc="-405" dirty="0">
                <a:latin typeface="Georgia"/>
                <a:cs typeface="Georgia"/>
              </a:rPr>
              <a:t>– </a:t>
            </a:r>
            <a:r>
              <a:rPr sz="2800" spc="85" dirty="0">
                <a:latin typeface="Georgia"/>
                <a:cs typeface="Georgia"/>
              </a:rPr>
              <a:t>линейка, </a:t>
            </a:r>
            <a:r>
              <a:rPr sz="2800" spc="135" dirty="0">
                <a:latin typeface="Georgia"/>
                <a:cs typeface="Georgia"/>
              </a:rPr>
              <a:t>транспортир </a:t>
            </a:r>
            <a:r>
              <a:rPr sz="2800" spc="100" dirty="0">
                <a:latin typeface="Georgia"/>
                <a:cs typeface="Georgia"/>
              </a:rPr>
              <a:t>и  </a:t>
            </a:r>
            <a:r>
              <a:rPr sz="2800" spc="110" dirty="0">
                <a:latin typeface="Georgia"/>
                <a:cs typeface="Georgia"/>
              </a:rPr>
              <a:t>непрограммируемый</a:t>
            </a:r>
            <a:r>
              <a:rPr sz="2800" spc="245" dirty="0">
                <a:latin typeface="Georgia"/>
                <a:cs typeface="Georgia"/>
              </a:rPr>
              <a:t> </a:t>
            </a:r>
            <a:r>
              <a:rPr sz="2800" spc="70" dirty="0">
                <a:latin typeface="Georgia"/>
                <a:cs typeface="Georgia"/>
              </a:rPr>
              <a:t>калькулятор</a:t>
            </a:r>
            <a:endParaRPr sz="2800" dirty="0">
              <a:latin typeface="Georgia"/>
              <a:cs typeface="Georgia"/>
            </a:endParaRPr>
          </a:p>
          <a:p>
            <a:pPr marL="170815" marR="163195" algn="ctr">
              <a:lnSpc>
                <a:spcPct val="100000"/>
              </a:lnSpc>
              <a:spcBef>
                <a:spcPts val="2405"/>
              </a:spcBef>
            </a:pPr>
            <a:r>
              <a:rPr sz="2800" b="1" spc="-30" dirty="0">
                <a:latin typeface="Georgia"/>
                <a:cs typeface="Georgia"/>
              </a:rPr>
              <a:t>Физика </a:t>
            </a:r>
            <a:r>
              <a:rPr sz="2800" spc="-405" dirty="0">
                <a:latin typeface="Georgia"/>
                <a:cs typeface="Georgia"/>
              </a:rPr>
              <a:t>– </a:t>
            </a:r>
            <a:r>
              <a:rPr sz="2800" spc="80" dirty="0">
                <a:latin typeface="Georgia"/>
                <a:cs typeface="Georgia"/>
              </a:rPr>
              <a:t>линейка </a:t>
            </a:r>
            <a:r>
              <a:rPr sz="2800" spc="100" dirty="0">
                <a:latin typeface="Georgia"/>
                <a:cs typeface="Georgia"/>
              </a:rPr>
              <a:t>и </a:t>
            </a:r>
            <a:r>
              <a:rPr sz="2800" spc="110" dirty="0">
                <a:latin typeface="Georgia"/>
                <a:cs typeface="Georgia"/>
              </a:rPr>
              <a:t>непрограммируемый  </a:t>
            </a:r>
            <a:r>
              <a:rPr sz="2800" spc="65" dirty="0">
                <a:latin typeface="Georgia"/>
                <a:cs typeface="Georgia"/>
              </a:rPr>
              <a:t>калькулятор;</a:t>
            </a:r>
            <a:endParaRPr sz="2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sz="2800" b="1" spc="-10" dirty="0">
                <a:latin typeface="Georgia"/>
                <a:cs typeface="Georgia"/>
              </a:rPr>
              <a:t>Химия </a:t>
            </a:r>
            <a:r>
              <a:rPr sz="2800" spc="70" dirty="0">
                <a:latin typeface="Georgia"/>
                <a:cs typeface="Georgia"/>
              </a:rPr>
              <a:t>- </a:t>
            </a:r>
            <a:r>
              <a:rPr sz="2800" spc="110" dirty="0">
                <a:latin typeface="Georgia"/>
                <a:cs typeface="Georgia"/>
              </a:rPr>
              <a:t>непрограммируемый</a:t>
            </a:r>
            <a:r>
              <a:rPr sz="2800" spc="590" dirty="0">
                <a:latin typeface="Georgia"/>
                <a:cs typeface="Georgia"/>
              </a:rPr>
              <a:t> </a:t>
            </a:r>
            <a:r>
              <a:rPr sz="2800" spc="70" dirty="0">
                <a:latin typeface="Georgia"/>
                <a:cs typeface="Georgia"/>
              </a:rPr>
              <a:t>калькулятор;</a:t>
            </a:r>
            <a:endParaRPr sz="2800" dirty="0">
              <a:latin typeface="Georgia"/>
              <a:cs typeface="Georgia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5507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500" b="1" cap="all" dirty="0">
                <a:solidFill>
                  <a:schemeClr val="bg1"/>
                </a:solidFill>
                <a:latin typeface="Book Antiqua"/>
                <a:ea typeface="+mj-ea"/>
                <a:cs typeface="+mj-cs"/>
              </a:rPr>
              <a:t>Вход участников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352550"/>
            <a:ext cx="8229600" cy="3276600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С 9:00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При предъявлении паспорта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Начало первой части инструктажа в 9.50 начало второй части в 10:00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Опоздавшим</a:t>
            </a:r>
            <a:r>
              <a:rPr lang="ru-RU" sz="3200" dirty="0" smtClean="0"/>
              <a:t> участникам повторно инструктаж </a:t>
            </a:r>
            <a:r>
              <a:rPr lang="ru-RU" sz="3200" b="1" dirty="0" smtClean="0"/>
              <a:t>не проводится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ПРОВЕДЕНИЕ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71" t="29286" r="45653" b="31718"/>
          <a:stretch/>
        </p:blipFill>
        <p:spPr bwMode="auto">
          <a:xfrm>
            <a:off x="5525137" y="1120288"/>
            <a:ext cx="3076057" cy="373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74233" y="974344"/>
            <a:ext cx="4632960" cy="4054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Участникам </a:t>
            </a:r>
            <a:r>
              <a:rPr lang="ru-RU" b="1" dirty="0" smtClean="0">
                <a:solidFill>
                  <a:schemeClr val="tx1"/>
                </a:solidFill>
              </a:rPr>
              <a:t>ЗАПРЕЩАЕТСЯ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свободно перемещаться </a:t>
            </a:r>
            <a:r>
              <a:rPr lang="ru-RU" dirty="0">
                <a:solidFill>
                  <a:schemeClr val="tx1"/>
                </a:solidFill>
              </a:rPr>
              <a:t>по ППЭ, </a:t>
            </a:r>
            <a:r>
              <a:rPr lang="ru-RU" b="1" dirty="0">
                <a:solidFill>
                  <a:schemeClr val="tx1"/>
                </a:solidFill>
              </a:rPr>
              <a:t>разговаривать друг с </a:t>
            </a:r>
            <a:r>
              <a:rPr lang="ru-RU" b="1" dirty="0" smtClean="0">
                <a:solidFill>
                  <a:schemeClr val="tx1"/>
                </a:solidFill>
              </a:rPr>
              <a:t>другом</a:t>
            </a:r>
            <a:r>
              <a:rPr lang="ru-RU" dirty="0" smtClean="0">
                <a:solidFill>
                  <a:schemeClr val="tx1"/>
                </a:solidFill>
              </a:rPr>
              <a:t>, запрещено иметь при себе: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Средства связи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фото-, аудио-, видеоаппаратуру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Справочные материалы, письменные заметки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Иные средства хранения и передачи информации</a:t>
            </a:r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57200" y="1121657"/>
            <a:ext cx="8229600" cy="343129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14300"/>
            <a:r>
              <a:rPr lang="en-US" sz="2200" dirty="0" smtClean="0"/>
              <a:t>	</a:t>
            </a:r>
            <a:r>
              <a:rPr lang="ru-RU" sz="2200" dirty="0" smtClean="0"/>
              <a:t>Участники экзамена выполняют экзаменационную работу самостоятельно, без помощи посторонних лиц. Во время экзамена на рабочем столе участника ГИА помимо экзаменационных материалов находятся:</a:t>
            </a:r>
            <a:endParaRPr lang="en-US" sz="2200" dirty="0" smtClean="0"/>
          </a:p>
          <a:p>
            <a:pPr marL="114300"/>
            <a:endParaRPr lang="ru-RU" sz="2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а) </a:t>
            </a:r>
            <a:r>
              <a:rPr lang="ru-RU" sz="2200" dirty="0" err="1" smtClean="0"/>
              <a:t>гелевая</a:t>
            </a:r>
            <a:r>
              <a:rPr lang="ru-RU" sz="2200" dirty="0" smtClean="0"/>
              <a:t> или капиллярная ручка с чернилами черного цвета;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б) документ, удостоверяющий личность;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в) средства обучения и воспитания;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г) лекарства и питание (при необходимости);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д) специальные технические средства (для лиц, указанных в </a:t>
            </a:r>
            <a:r>
              <a:rPr lang="ru-RU" sz="2200" dirty="0" smtClean="0">
                <a:solidFill>
                  <a:schemeClr val="tx1"/>
                </a:solidFill>
                <a:hlinkClick r:id="rId2"/>
              </a:rPr>
              <a:t>пункте</a:t>
            </a:r>
            <a:r>
              <a:rPr lang="ru-RU" sz="2200" dirty="0" smtClean="0">
                <a:hlinkClick r:id="rId2"/>
              </a:rPr>
              <a:t> </a:t>
            </a:r>
            <a:r>
              <a:rPr lang="ru-RU" sz="2200" dirty="0" smtClean="0"/>
              <a:t>53 настоящего Порядка) (при необходимости);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е) листы бумаги для черновиков, выданные в ППЭ (за исключением ОГЭ по иностранным языкам (раздел "Говорение").</a:t>
            </a:r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ПРОВЕДЕНИЕ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24815" y="1428750"/>
            <a:ext cx="8229600" cy="318135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Информирование</a:t>
            </a:r>
            <a:r>
              <a:rPr lang="ru-RU" sz="3200" dirty="0" smtClean="0"/>
              <a:t> участников экзамена за </a:t>
            </a:r>
            <a:r>
              <a:rPr lang="ru-RU" sz="3200" b="1" dirty="0" smtClean="0"/>
              <a:t>30 и за 5 минут </a:t>
            </a:r>
            <a:r>
              <a:rPr lang="ru-RU" sz="3200" dirty="0" smtClean="0"/>
              <a:t>до окончания экзамена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По истечении времени </a:t>
            </a:r>
            <a:r>
              <a:rPr lang="ru-RU" sz="3200" dirty="0" smtClean="0"/>
              <a:t>экзамена необходимо положить ручку на стол и </a:t>
            </a:r>
            <a:r>
              <a:rPr lang="ru-RU" sz="3200" b="1" dirty="0" smtClean="0"/>
              <a:t>прекратить выполнение экзаменационной работы</a:t>
            </a:r>
            <a:endParaRPr lang="ru-RU" sz="32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ПРОВЕДЕНИЕ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914400" cy="109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57200" y="1504950"/>
            <a:ext cx="8229600" cy="28003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ru-RU" sz="2400" dirty="0"/>
              <a:t>Обучающиеся с ОВЗ (при предъявлении копии рекомендаций ПМПК), обучающиеся - дети-инвалиды и инвалиды (при предъявлении оригинала или заверенной копии справки, подтверждающей инвалидность) при сдаче </a:t>
            </a:r>
            <a:r>
              <a:rPr lang="ru-RU" sz="2400" dirty="0" smtClean="0"/>
              <a:t>ГИА-9 году </a:t>
            </a:r>
            <a:r>
              <a:rPr lang="ru-RU" sz="2400" dirty="0"/>
              <a:t>имеют </a:t>
            </a:r>
            <a:r>
              <a:rPr lang="ru-RU" sz="2400" dirty="0" smtClean="0"/>
              <a:t>право </a:t>
            </a:r>
            <a:r>
              <a:rPr lang="ru-RU" sz="2400" dirty="0"/>
              <a:t>на увеличение продолжительности экзамена на 1,5 </a:t>
            </a:r>
            <a:r>
              <a:rPr lang="ru-RU" sz="2400" dirty="0" smtClean="0"/>
              <a:t>часа, </a:t>
            </a:r>
            <a:r>
              <a:rPr lang="ru-RU" sz="2400" dirty="0"/>
              <a:t>создание </a:t>
            </a:r>
            <a:r>
              <a:rPr lang="ru-RU" sz="2400" dirty="0" smtClean="0"/>
              <a:t>специальных </a:t>
            </a:r>
            <a:r>
              <a:rPr lang="ru-RU" sz="2400" dirty="0"/>
              <a:t>условий, учитывающих состояние здоровья, особенности психофизического развития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ОСОБЫЕ УСЛОВИЯ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2069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 txBox="1"/>
          <p:nvPr/>
        </p:nvSpPr>
        <p:spPr>
          <a:xfrm>
            <a:off x="1131824" y="1126617"/>
            <a:ext cx="18078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Microsoft Sans Serif"/>
                <a:cs typeface="Microsoft Sans Serif"/>
              </a:rPr>
              <a:t>СПРАВКА</a:t>
            </a:r>
            <a:endParaRPr sz="1800" dirty="0">
              <a:latin typeface="Microsoft Sans Serif"/>
              <a:cs typeface="Microsoft Sans Serif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spc="-5" dirty="0">
                <a:latin typeface="Microsoft Sans Serif"/>
                <a:cs typeface="Microsoft Sans Serif"/>
              </a:rPr>
              <a:t>об</a:t>
            </a:r>
            <a:r>
              <a:rPr sz="1800" spc="-5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установлении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инвалидности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4"/>
          <p:cNvGrpSpPr/>
          <p:nvPr/>
        </p:nvGrpSpPr>
        <p:grpSpPr>
          <a:xfrm>
            <a:off x="857250" y="2313559"/>
            <a:ext cx="2357755" cy="2214245"/>
            <a:chOff x="857250" y="3500501"/>
            <a:chExt cx="2357755" cy="2214245"/>
          </a:xfrm>
        </p:grpSpPr>
        <p:pic>
          <p:nvPicPr>
            <p:cNvPr id="8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472" y="4075137"/>
              <a:ext cx="1462024" cy="1639189"/>
            </a:xfrm>
            <a:prstGeom prst="rect">
              <a:avLst/>
            </a:prstGeom>
          </p:spPr>
        </p:pic>
        <p:pic>
          <p:nvPicPr>
            <p:cNvPr id="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50" y="3500501"/>
              <a:ext cx="1473073" cy="1675511"/>
            </a:xfrm>
            <a:prstGeom prst="rect">
              <a:avLst/>
            </a:prstGeom>
          </p:spPr>
        </p:pic>
      </p:grpSp>
      <p:sp>
        <p:nvSpPr>
          <p:cNvPr id="10" name="object 7"/>
          <p:cNvSpPr txBox="1"/>
          <p:nvPr/>
        </p:nvSpPr>
        <p:spPr>
          <a:xfrm>
            <a:off x="4937252" y="1197863"/>
            <a:ext cx="2557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Microsoft Sans Serif"/>
                <a:cs typeface="Microsoft Sans Serif"/>
              </a:rPr>
              <a:t>ЗАКЛЮЧЕНИЕ</a:t>
            </a:r>
            <a:r>
              <a:rPr sz="1800" spc="44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ЦПМПК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1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2126" y="1956308"/>
            <a:ext cx="1571625" cy="2428875"/>
          </a:xfrm>
          <a:prstGeom prst="rect">
            <a:avLst/>
          </a:prstGeom>
        </p:spPr>
      </p:pic>
      <p:sp>
        <p:nvSpPr>
          <p:cNvPr id="12" name="object 9"/>
          <p:cNvSpPr txBox="1"/>
          <p:nvPr/>
        </p:nvSpPr>
        <p:spPr>
          <a:xfrm>
            <a:off x="7009256" y="2414397"/>
            <a:ext cx="174815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SzPct val="93750"/>
              <a:buFont typeface="Wingdings"/>
              <a:buChar char=""/>
              <a:tabLst>
                <a:tab pos="174625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специальные </a:t>
            </a:r>
            <a:r>
              <a:rPr sz="1600" spc="-5" dirty="0">
                <a:latin typeface="Microsoft Sans Serif"/>
                <a:cs typeface="Microsoft Sans Serif"/>
              </a:rPr>
              <a:t> условия,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45" dirty="0">
                <a:latin typeface="Microsoft Sans Serif"/>
                <a:cs typeface="Microsoft Sans Serif"/>
              </a:rPr>
              <a:t>ре</a:t>
            </a:r>
            <a:r>
              <a:rPr sz="1600" spc="-30" dirty="0">
                <a:latin typeface="Microsoft Sans Serif"/>
                <a:cs typeface="Microsoft Sans Serif"/>
              </a:rPr>
              <a:t>ком</a:t>
            </a:r>
            <a:r>
              <a:rPr sz="1600" spc="-10" dirty="0">
                <a:latin typeface="Microsoft Sans Serif"/>
                <a:cs typeface="Microsoft Sans Serif"/>
              </a:rPr>
              <a:t>ендо</a:t>
            </a:r>
            <a:r>
              <a:rPr sz="1600" spc="-15" dirty="0">
                <a:latin typeface="Microsoft Sans Serif"/>
                <a:cs typeface="Microsoft Sans Serif"/>
              </a:rPr>
              <a:t>ван</a:t>
            </a:r>
            <a:r>
              <a:rPr sz="1600" spc="-20" dirty="0">
                <a:latin typeface="Microsoft Sans Serif"/>
                <a:cs typeface="Microsoft Sans Serif"/>
              </a:rPr>
              <a:t>н</a:t>
            </a:r>
            <a:r>
              <a:rPr sz="1600" spc="-5" dirty="0">
                <a:latin typeface="Microsoft Sans Serif"/>
                <a:cs typeface="Microsoft Sans Serif"/>
              </a:rPr>
              <a:t>ые  </a:t>
            </a:r>
            <a:r>
              <a:rPr sz="1600" spc="-35" dirty="0">
                <a:latin typeface="Microsoft Sans Serif"/>
                <a:cs typeface="Microsoft Sans Serif"/>
              </a:rPr>
              <a:t>ЦПМПК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bject 2"/>
          <p:cNvSpPr txBox="1"/>
          <p:nvPr/>
        </p:nvSpPr>
        <p:spPr>
          <a:xfrm>
            <a:off x="711200" y="120853"/>
            <a:ext cx="7943215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dirty="0" smtClean="0">
                <a:solidFill>
                  <a:schemeClr val="bg1"/>
                </a:solidFill>
              </a:rPr>
              <a:t>ОСОБЫЕ УСЛОВИЯ</a:t>
            </a:r>
            <a:endParaRPr sz="3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19835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Удаление с экзамена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504950"/>
            <a:ext cx="8229600" cy="280035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Char char="•"/>
            </a:pPr>
            <a:r>
              <a:rPr lang="ru-RU" sz="3200" dirty="0" smtClean="0"/>
              <a:t>Лица, </a:t>
            </a:r>
            <a:r>
              <a:rPr lang="ru-RU" sz="3200" b="1" dirty="0" smtClean="0"/>
              <a:t>допустившие нарушение Порядка</a:t>
            </a:r>
            <a:r>
              <a:rPr lang="ru-RU" sz="3200" dirty="0" smtClean="0"/>
              <a:t>, удаляются с экзамена. Акт об удалении с экзамена составляется в помещении для руководителя ППЭ в присутствии члена ГЭК, руководителя ППЭ, организатора. </a:t>
            </a:r>
            <a:endParaRPr lang="ru-RU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5535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Досрочное завершение</a:t>
            </a:r>
            <a:endParaRPr sz="37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69751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solidFill>
                  <a:schemeClr val="tx1"/>
                </a:solidFill>
              </a:rPr>
              <a:t>В случае если участник </a:t>
            </a:r>
            <a:r>
              <a:rPr lang="ru-RU" sz="2800" b="1" dirty="0" smtClean="0">
                <a:solidFill>
                  <a:schemeClr val="tx1"/>
                </a:solidFill>
              </a:rPr>
              <a:t>по состоянию здоровья</a:t>
            </a:r>
            <a:r>
              <a:rPr lang="ru-RU" sz="2800" dirty="0" smtClean="0">
                <a:solidFill>
                  <a:schemeClr val="tx1"/>
                </a:solidFill>
              </a:rPr>
              <a:t> или другим объективным причинам </a:t>
            </a:r>
            <a:r>
              <a:rPr lang="ru-RU" sz="2800" b="1" dirty="0" smtClean="0">
                <a:solidFill>
                  <a:schemeClr val="tx1"/>
                </a:solidFill>
              </a:rPr>
              <a:t>не может завершить выполнение работы</a:t>
            </a:r>
            <a:r>
              <a:rPr lang="ru-RU" sz="2800" dirty="0" smtClean="0">
                <a:solidFill>
                  <a:schemeClr val="tx1"/>
                </a:solidFill>
              </a:rPr>
              <a:t>, он ДОСРОЧНО покидает аудиторию. </a:t>
            </a:r>
            <a:r>
              <a:rPr lang="ru-RU" sz="2800" u="sng" dirty="0" smtClean="0">
                <a:solidFill>
                  <a:schemeClr val="tx1"/>
                </a:solidFill>
              </a:rPr>
              <a:t>При согласии участника </a:t>
            </a:r>
            <a:r>
              <a:rPr lang="ru-RU" sz="2800" dirty="0" smtClean="0">
                <a:solidFill>
                  <a:schemeClr val="tx1"/>
                </a:solidFill>
              </a:rPr>
              <a:t>экзамен завершается досрочно член ГЭК и медицинский работник составляют акт о досрочном завершении по объективным причинам.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5535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10740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sz="2800" spc="-70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3200" b="1" spc="-145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Апелляции</a:t>
            </a:r>
            <a:r>
              <a:rPr sz="2800" b="1" spc="-150" dirty="0" smtClean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: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71550"/>
            <a:ext cx="73152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РЕЗУЛЬТАТЫ ГИА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680720" y="1200150"/>
            <a:ext cx="7930515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проведении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используется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пятибалльная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система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оценки.</a:t>
            </a:r>
            <a:endParaRPr sz="2400" dirty="0">
              <a:latin typeface="Cambria"/>
              <a:cs typeface="Cambria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b="1" spc="-5" dirty="0" err="1" smtClean="0">
                <a:solidFill>
                  <a:srgbClr val="000713"/>
                </a:solidFill>
                <a:latin typeface="Cambria"/>
                <a:cs typeface="Cambria"/>
              </a:rPr>
              <a:t>При</a:t>
            </a:r>
            <a:r>
              <a:rPr sz="2400" b="1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проведении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ОГЭ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ответы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400" b="1" spc="5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первой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части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экзаменационной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работы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проверяются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автоматизированно.</a:t>
            </a:r>
            <a:endParaRPr sz="2400" dirty="0">
              <a:latin typeface="Cambria"/>
              <a:cs typeface="Cambria"/>
            </a:endParaRPr>
          </a:p>
          <a:p>
            <a:pPr marL="12700" marR="6350" algn="just">
              <a:lnSpc>
                <a:spcPct val="100000"/>
              </a:lnSpc>
            </a:pPr>
            <a:r>
              <a:rPr sz="2400" b="1" spc="-5" dirty="0" err="1" smtClean="0">
                <a:solidFill>
                  <a:srgbClr val="000713"/>
                </a:solidFill>
                <a:latin typeface="Cambria"/>
                <a:cs typeface="Cambria"/>
              </a:rPr>
              <a:t>Ответы</a:t>
            </a:r>
            <a:r>
              <a:rPr sz="2400" b="1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второй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части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ОГЭ,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проверяются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экспертами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предметных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комиссий.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4015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5087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РЕЗУЛЬТАТЫ ГИА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065" y="1169925"/>
            <a:ext cx="190500" cy="192024"/>
          </a:xfrm>
          <a:prstGeom prst="rect">
            <a:avLst/>
          </a:prstGeom>
        </p:spPr>
      </p:pic>
      <p:pic>
        <p:nvPicPr>
          <p:cNvPr id="7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065" y="2705990"/>
            <a:ext cx="190500" cy="192024"/>
          </a:xfrm>
          <a:prstGeom prst="rect">
            <a:avLst/>
          </a:prstGeom>
        </p:spPr>
      </p:pic>
      <p:sp>
        <p:nvSpPr>
          <p:cNvPr id="8" name="object 5"/>
          <p:cNvSpPr txBox="1"/>
          <p:nvPr/>
        </p:nvSpPr>
        <p:spPr>
          <a:xfrm>
            <a:off x="850493" y="1047750"/>
            <a:ext cx="7859395" cy="266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признаются</a:t>
            </a:r>
            <a:endParaRPr sz="2400" dirty="0">
              <a:latin typeface="Cambria"/>
              <a:cs typeface="Cambria"/>
            </a:endParaRPr>
          </a:p>
          <a:p>
            <a:pPr marL="12700" marR="191135">
              <a:lnSpc>
                <a:spcPct val="100000"/>
              </a:lnSpc>
            </a:pP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удовлетворительными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случае,</a:t>
            </a:r>
            <a:r>
              <a:rPr sz="2400" b="1" spc="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если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обучающийся </a:t>
            </a:r>
            <a:r>
              <a:rPr sz="2400" b="1" spc="-50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набрал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минимальное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баллов.</a:t>
            </a:r>
            <a:endParaRPr sz="2400" dirty="0">
              <a:latin typeface="Cambria"/>
              <a:cs typeface="Cambria"/>
            </a:endParaRPr>
          </a:p>
          <a:p>
            <a:pPr marL="12700" marR="5080" algn="just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случае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получения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обучающимися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ГИА-9 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неудовлетворительных </a:t>
            </a:r>
            <a:r>
              <a:rPr sz="2400" b="1" spc="-40" dirty="0">
                <a:solidFill>
                  <a:srgbClr val="FF0000"/>
                </a:solidFill>
                <a:latin typeface="Cambria"/>
                <a:cs typeface="Cambria"/>
              </a:rPr>
              <a:t>результатов 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не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более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чем по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sz="2400" b="1" spc="19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400" b="1" spc="18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400" b="1" spc="19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(из</a:t>
            </a:r>
            <a:r>
              <a:rPr sz="2400" b="1" spc="18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числа</a:t>
            </a:r>
            <a:r>
              <a:rPr sz="2400" b="1" spc="19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обязательных</a:t>
            </a:r>
            <a:r>
              <a:rPr sz="2400" b="1" spc="20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850493" y="3681857"/>
            <a:ext cx="42792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0245" algn="l"/>
                <a:tab pos="2684145" algn="l"/>
              </a:tabLst>
            </a:pP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предметов	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	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выбору),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tabLst>
                <a:tab pos="1852295" algn="l"/>
                <a:tab pos="2303145" algn="l"/>
                <a:tab pos="3394710" algn="l"/>
              </a:tabLst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допущены	к	сд</a:t>
            </a:r>
            <a:r>
              <a:rPr sz="2400" b="1" spc="-90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че	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-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5182361" y="3681857"/>
            <a:ext cx="35248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 marR="5080" indent="-193675">
              <a:lnSpc>
                <a:spcPct val="100000"/>
              </a:lnSpc>
              <a:spcBef>
                <a:spcPts val="100"/>
              </a:spcBef>
              <a:tabLst>
                <a:tab pos="832485" algn="l"/>
                <a:tab pos="934719" algn="l"/>
                <a:tab pos="2115820" algn="l"/>
              </a:tabLst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они		б</a:t>
            </a:r>
            <a:r>
              <a:rPr sz="2400" b="1" spc="-190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дут	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пов</a:t>
            </a:r>
            <a:r>
              <a:rPr sz="2400" b="1" spc="-60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орно  п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о	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с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оо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е</a:t>
            </a:r>
            <a:r>
              <a:rPr sz="2400" b="1" spc="-55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ст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ю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щим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850493" y="4413631"/>
            <a:ext cx="5400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в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ambria"/>
                <a:cs typeface="Cambria"/>
              </a:rPr>
              <a:t>текущем</a:t>
            </a:r>
            <a:r>
              <a:rPr sz="2400" b="1" spc="2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80" dirty="0">
                <a:solidFill>
                  <a:srgbClr val="FF0000"/>
                </a:solidFill>
                <a:latin typeface="Cambria"/>
                <a:cs typeface="Cambria"/>
              </a:rPr>
              <a:t>году</a:t>
            </a:r>
            <a:r>
              <a:rPr sz="2400" b="1" spc="-80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1" y="0"/>
            <a:ext cx="838200" cy="100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751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711200" y="120853"/>
            <a:ext cx="79432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chemeClr val="bg1"/>
                </a:solidFill>
              </a:rPr>
              <a:t>РЕЗУЛЬТАТЫ ГИА</a:t>
            </a:r>
            <a:endParaRPr sz="37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405448" y="1200150"/>
            <a:ext cx="8333105" cy="339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0520" algn="just">
              <a:lnSpc>
                <a:spcPct val="114999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Обучающимся,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или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получившим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неудовлетворительные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35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sz="24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более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чем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по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400" b="1" spc="51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либо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получившим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повторно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неудовлетворительный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0" dirty="0">
                <a:solidFill>
                  <a:srgbClr val="000713"/>
                </a:solidFill>
                <a:latin typeface="Cambria"/>
                <a:cs typeface="Cambria"/>
              </a:rPr>
              <a:t>результат</a:t>
            </a:r>
            <a:r>
              <a:rPr sz="2400" b="1" spc="-3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одному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из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этих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предметов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на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в 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дополнительные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сроки,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35" dirty="0">
                <a:solidFill>
                  <a:srgbClr val="000713"/>
                </a:solidFill>
                <a:latin typeface="Cambria"/>
                <a:cs typeface="Cambria"/>
              </a:rPr>
              <a:t>будет</a:t>
            </a:r>
            <a:r>
              <a:rPr sz="24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предоставлено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право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повторно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сдать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экзамены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400" b="1" spc="5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соответствующим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400" b="1" spc="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не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ранее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r>
              <a:rPr sz="2400" b="1" spc="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сентября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 2022</a:t>
            </a:r>
            <a:r>
              <a:rPr sz="2400" b="1" spc="3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Cambria"/>
                <a:cs typeface="Cambria"/>
              </a:rPr>
              <a:t>года.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0"/>
            <a:ext cx="914400" cy="109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751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827" y="218598"/>
            <a:ext cx="8991600" cy="4213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7620" algn="ctr">
              <a:lnSpc>
                <a:spcPts val="3520"/>
              </a:lnSpc>
              <a:spcBef>
                <a:spcPts val="100"/>
              </a:spcBef>
              <a:tabLst>
                <a:tab pos="3529329" algn="l"/>
                <a:tab pos="5177790" algn="l"/>
              </a:tabLst>
            </a:pPr>
            <a:r>
              <a:rPr lang="ru-RU" sz="2400" spc="130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ИТОГОВЫЕ ОТМЕТКИ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593726" y="869554"/>
            <a:ext cx="7956550" cy="413125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39065" marR="132715" algn="ctr">
              <a:lnSpc>
                <a:spcPts val="2810"/>
              </a:lnSpc>
              <a:spcBef>
                <a:spcPts val="455"/>
              </a:spcBef>
            </a:pPr>
            <a:r>
              <a:rPr sz="2600" b="1" spc="-15" dirty="0">
                <a:solidFill>
                  <a:srgbClr val="000713"/>
                </a:solidFill>
                <a:latin typeface="Cambria"/>
                <a:cs typeface="Cambria"/>
              </a:rPr>
              <a:t>Итоговые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отметки за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9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класс по </a:t>
            </a:r>
            <a:r>
              <a:rPr sz="2600" b="1" spc="-25" dirty="0">
                <a:solidFill>
                  <a:srgbClr val="000713"/>
                </a:solidFill>
                <a:latin typeface="Cambria"/>
                <a:cs typeface="Cambria"/>
              </a:rPr>
              <a:t>русскому </a:t>
            </a:r>
            <a:r>
              <a:rPr sz="2600" b="1" spc="-45" dirty="0">
                <a:solidFill>
                  <a:srgbClr val="000713"/>
                </a:solidFill>
                <a:latin typeface="Cambria"/>
                <a:cs typeface="Cambria"/>
              </a:rPr>
              <a:t>языку, </a:t>
            </a:r>
            <a:r>
              <a:rPr sz="2600" b="1" spc="-56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15" dirty="0">
                <a:solidFill>
                  <a:srgbClr val="000713"/>
                </a:solidFill>
                <a:latin typeface="Cambria"/>
                <a:cs typeface="Cambria"/>
              </a:rPr>
              <a:t>математике</a:t>
            </a:r>
            <a:r>
              <a:rPr sz="2600" b="1" spc="-5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26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6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предметам,</a:t>
            </a:r>
            <a:endParaRPr sz="2600" dirty="0">
              <a:latin typeface="Cambria"/>
              <a:cs typeface="Cambria"/>
            </a:endParaRPr>
          </a:p>
          <a:p>
            <a:pPr marL="454025" marR="445134" indent="-1905" algn="ctr">
              <a:lnSpc>
                <a:spcPts val="2810"/>
              </a:lnSpc>
            </a:pP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выбору обучающегося,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определяются</a:t>
            </a:r>
            <a:r>
              <a:rPr sz="260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FF0000"/>
                </a:solidFill>
                <a:latin typeface="Cambria"/>
                <a:cs typeface="Cambria"/>
              </a:rPr>
              <a:t>как</a:t>
            </a:r>
            <a:r>
              <a:rPr sz="2600" b="1" dirty="0">
                <a:solidFill>
                  <a:srgbClr val="FF0000"/>
                </a:solidFill>
                <a:latin typeface="Cambria"/>
                <a:cs typeface="Cambria"/>
              </a:rPr>
              <a:t> среднее</a:t>
            </a:r>
            <a:r>
              <a:rPr sz="2600" b="1" spc="-2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Cambria"/>
                <a:cs typeface="Cambria"/>
              </a:rPr>
              <a:t>арифметическое</a:t>
            </a:r>
            <a:endParaRPr sz="2600" dirty="0">
              <a:latin typeface="Cambria"/>
              <a:cs typeface="Cambria"/>
            </a:endParaRPr>
          </a:p>
          <a:p>
            <a:pPr algn="ctr">
              <a:lnSpc>
                <a:spcPts val="2610"/>
              </a:lnSpc>
            </a:pPr>
            <a:r>
              <a:rPr sz="2600" b="1" spc="-25" dirty="0">
                <a:solidFill>
                  <a:srgbClr val="FF0000"/>
                </a:solidFill>
                <a:latin typeface="Cambria"/>
                <a:cs typeface="Cambria"/>
              </a:rPr>
              <a:t>годовой</a:t>
            </a:r>
            <a:r>
              <a:rPr sz="2600" b="1" spc="-4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mbria"/>
                <a:cs typeface="Cambria"/>
              </a:rPr>
              <a:t>и </a:t>
            </a:r>
            <a:r>
              <a:rPr sz="2600" b="1" spc="-5" dirty="0">
                <a:solidFill>
                  <a:srgbClr val="FF0000"/>
                </a:solidFill>
                <a:latin typeface="Cambria"/>
                <a:cs typeface="Cambria"/>
              </a:rPr>
              <a:t>экзаменационной</a:t>
            </a:r>
            <a:r>
              <a:rPr sz="2600" b="1" spc="-3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Cambria"/>
                <a:cs typeface="Cambria"/>
              </a:rPr>
              <a:t>отметок</a:t>
            </a:r>
            <a:r>
              <a:rPr sz="2600" b="1" spc="-5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выпускника</a:t>
            </a:r>
            <a:endParaRPr sz="2600" dirty="0">
              <a:latin typeface="Cambria"/>
              <a:cs typeface="Cambria"/>
            </a:endParaRPr>
          </a:p>
          <a:p>
            <a:pPr marL="311150" marR="303530" algn="ctr">
              <a:lnSpc>
                <a:spcPts val="2810"/>
              </a:lnSpc>
              <a:spcBef>
                <a:spcPts val="195"/>
              </a:spcBef>
            </a:pP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6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26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аттестат</a:t>
            </a:r>
            <a:r>
              <a:rPr sz="2600" b="1" spc="-3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целыми</a:t>
            </a:r>
            <a:r>
              <a:rPr sz="26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числами</a:t>
            </a:r>
            <a:r>
              <a:rPr sz="26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2600" b="1" spc="-55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соответствии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с правилами </a:t>
            </a:r>
            <a:r>
              <a:rPr sz="2600" b="1" spc="-15" dirty="0">
                <a:solidFill>
                  <a:srgbClr val="000713"/>
                </a:solidFill>
                <a:latin typeface="Cambria"/>
                <a:cs typeface="Cambria"/>
              </a:rPr>
              <a:t>математического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30" dirty="0">
                <a:solidFill>
                  <a:srgbClr val="000713"/>
                </a:solidFill>
                <a:latin typeface="Cambria"/>
                <a:cs typeface="Cambria"/>
              </a:rPr>
              <a:t>округления.</a:t>
            </a:r>
            <a:endParaRPr sz="2600" dirty="0">
              <a:latin typeface="Cambria"/>
              <a:cs typeface="Cambria"/>
            </a:endParaRPr>
          </a:p>
          <a:p>
            <a:pPr marL="424815" marR="419100" indent="-1270" algn="ctr">
              <a:lnSpc>
                <a:spcPct val="100000"/>
              </a:lnSpc>
            </a:pPr>
            <a:r>
              <a:rPr sz="2600" b="1" spc="-15" dirty="0" err="1" smtClean="0">
                <a:solidFill>
                  <a:srgbClr val="000713"/>
                </a:solidFill>
                <a:latin typeface="Cambria"/>
                <a:cs typeface="Cambria"/>
              </a:rPr>
              <a:t>Итоговые</a:t>
            </a:r>
            <a:r>
              <a:rPr sz="2600" b="1" spc="-15" dirty="0" smtClean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отметки по </a:t>
            </a:r>
            <a:r>
              <a:rPr sz="2600" b="1" spc="-15" dirty="0">
                <a:solidFill>
                  <a:srgbClr val="000713"/>
                </a:solidFill>
                <a:latin typeface="Cambria"/>
                <a:cs typeface="Cambria"/>
              </a:rPr>
              <a:t>другим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600" b="1" spc="-6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26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dirty="0">
                <a:solidFill>
                  <a:srgbClr val="FF0000"/>
                </a:solidFill>
                <a:latin typeface="Cambria"/>
                <a:cs typeface="Cambria"/>
              </a:rPr>
              <a:t>на </a:t>
            </a:r>
            <a:r>
              <a:rPr sz="2600" b="1" spc="-5" dirty="0">
                <a:solidFill>
                  <a:srgbClr val="FF0000"/>
                </a:solidFill>
                <a:latin typeface="Cambria"/>
                <a:cs typeface="Cambria"/>
              </a:rPr>
              <a:t>основе</a:t>
            </a:r>
            <a:r>
              <a:rPr sz="2600" b="1" spc="-4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25" dirty="0">
                <a:solidFill>
                  <a:srgbClr val="FF0000"/>
                </a:solidFill>
                <a:latin typeface="Cambria"/>
                <a:cs typeface="Cambria"/>
              </a:rPr>
              <a:t>годовой </a:t>
            </a:r>
            <a:r>
              <a:rPr sz="2600" b="1" spc="-55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отметки</a:t>
            </a:r>
            <a:r>
              <a:rPr sz="2600" b="1" spc="-6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10" dirty="0">
                <a:solidFill>
                  <a:srgbClr val="000713"/>
                </a:solidFill>
                <a:latin typeface="Cambria"/>
                <a:cs typeface="Cambria"/>
              </a:rPr>
              <a:t>выпускника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за </a:t>
            </a:r>
            <a:r>
              <a:rPr sz="26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2600" b="1" spc="-5" dirty="0">
                <a:solidFill>
                  <a:srgbClr val="000713"/>
                </a:solidFill>
                <a:latin typeface="Cambria"/>
                <a:cs typeface="Cambria"/>
              </a:rPr>
              <a:t> класс.</a:t>
            </a:r>
            <a:endParaRPr sz="2600" dirty="0">
              <a:latin typeface="Cambria"/>
              <a:cs typeface="Cambri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838199" cy="100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212507"/>
            <a:ext cx="8991600" cy="43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7620" algn="ctr">
              <a:lnSpc>
                <a:spcPts val="3520"/>
              </a:lnSpc>
              <a:spcBef>
                <a:spcPts val="100"/>
              </a:spcBef>
              <a:tabLst>
                <a:tab pos="3529329" algn="l"/>
                <a:tab pos="5177790" algn="l"/>
              </a:tabLst>
            </a:pPr>
            <a:r>
              <a:rPr sz="2800" b="0" spc="-745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spc="105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Аттестат с отличием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1136968" y="1047750"/>
            <a:ext cx="6870065" cy="353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Выдается</a:t>
            </a:r>
            <a:r>
              <a:rPr sz="2400" b="1" spc="-4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выпускникам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2400" b="1" spc="-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класса:</a:t>
            </a:r>
            <a:endParaRPr sz="2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успешно</a:t>
            </a:r>
            <a:r>
              <a:rPr sz="2400" b="1" spc="-4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ГИА</a:t>
            </a:r>
            <a:r>
              <a:rPr sz="2400" b="1" spc="-2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(набравшим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endParaRPr sz="2400" dirty="0"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минимальное </a:t>
            </a:r>
            <a:r>
              <a:rPr sz="2400" b="1" spc="-5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первичных</a:t>
            </a:r>
            <a:r>
              <a:rPr sz="2400" b="1" spc="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баллов);</a:t>
            </a:r>
            <a:endParaRPr sz="2400" dirty="0">
              <a:latin typeface="Cambria"/>
              <a:cs typeface="Cambria"/>
            </a:endParaRPr>
          </a:p>
          <a:p>
            <a:pPr marL="12700" marR="286385" indent="65405">
              <a:lnSpc>
                <a:spcPct val="100000"/>
              </a:lnSpc>
              <a:spcBef>
                <a:spcPts val="580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имеющим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Cambria"/>
                <a:cs typeface="Cambria"/>
              </a:rPr>
              <a:t>итоговые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отметки</a:t>
            </a:r>
            <a:r>
              <a:rPr sz="2400" b="1" spc="-1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Cambria"/>
                <a:cs typeface="Cambria"/>
              </a:rPr>
              <a:t>"отлично"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по </a:t>
            </a:r>
            <a:r>
              <a:rPr sz="2400" b="1" spc="-51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всем</a:t>
            </a:r>
            <a:r>
              <a:rPr sz="2400" b="1" spc="-1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400" b="1" spc="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mbria"/>
                <a:cs typeface="Cambria"/>
              </a:rPr>
              <a:t>учебного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Cambria"/>
                <a:cs typeface="Cambria"/>
              </a:rPr>
              <a:t>плана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изучавшимся на уровне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основного 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общего </a:t>
            </a:r>
            <a:r>
              <a:rPr sz="2400" b="1" spc="-1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000713"/>
                </a:solidFill>
                <a:latin typeface="Cambria"/>
                <a:cs typeface="Cambria"/>
              </a:rPr>
              <a:t>образования.</a:t>
            </a:r>
            <a:endParaRPr sz="2400" dirty="0">
              <a:latin typeface="Cambria"/>
              <a:cs typeface="Cambri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1" y="0"/>
            <a:ext cx="914400" cy="109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858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97179" y="1352550"/>
            <a:ext cx="7858759" cy="2207656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86055">
              <a:lnSpc>
                <a:spcPct val="100000"/>
              </a:lnSpc>
              <a:spcBef>
                <a:spcPts val="1055"/>
              </a:spcBef>
            </a:pPr>
            <a:r>
              <a:rPr sz="1800" b="1" u="heavy" spc="-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fipi.ru</a:t>
            </a:r>
            <a:r>
              <a:rPr sz="1800" b="1" spc="-25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Федеральный </a:t>
            </a:r>
            <a:r>
              <a:rPr sz="1800" b="1" spc="70" dirty="0">
                <a:solidFill>
                  <a:srgbClr val="404040"/>
                </a:solidFill>
                <a:latin typeface="Georgia"/>
                <a:cs typeface="Georgia"/>
              </a:rPr>
              <a:t>институт </a:t>
            </a:r>
            <a:r>
              <a:rPr sz="1800" b="1" spc="20" dirty="0">
                <a:solidFill>
                  <a:srgbClr val="404040"/>
                </a:solidFill>
                <a:latin typeface="Georgia"/>
                <a:cs typeface="Georgia"/>
              </a:rPr>
              <a:t>педагогических</a:t>
            </a:r>
            <a:r>
              <a:rPr sz="1800" b="1" spc="39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Georgia"/>
                <a:cs typeface="Georgia"/>
              </a:rPr>
              <a:t>измерений</a:t>
            </a:r>
            <a:endParaRPr sz="1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965"/>
              </a:spcBef>
              <a:tabLst>
                <a:tab pos="5805170" algn="l"/>
              </a:tabLst>
            </a:pPr>
            <a:r>
              <a:rPr sz="1800" b="1" u="heavy" spc="-1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ege.edu.ru</a:t>
            </a:r>
            <a:r>
              <a:rPr sz="1800" b="1" spc="-15" dirty="0">
                <a:solidFill>
                  <a:srgbClr val="800000"/>
                </a:solidFill>
                <a:latin typeface="Georgia"/>
                <a:cs typeface="Georgia"/>
              </a:rPr>
              <a:t> 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</a:t>
            </a:r>
            <a:r>
              <a:rPr sz="1800" b="1" spc="-6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30" dirty="0">
                <a:solidFill>
                  <a:srgbClr val="404040"/>
                </a:solidFill>
                <a:latin typeface="Georgia"/>
                <a:cs typeface="Georgia"/>
              </a:rPr>
              <a:t>Официальный</a:t>
            </a:r>
            <a:r>
              <a:rPr sz="1800" b="1" spc="16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Georgia"/>
                <a:cs typeface="Georgia"/>
              </a:rPr>
              <a:t>информационный	портал</a:t>
            </a:r>
            <a:r>
              <a:rPr sz="1800" b="1" spc="14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ЕГЭ</a:t>
            </a:r>
            <a:endParaRPr sz="1800" dirty="0">
              <a:latin typeface="Georgia"/>
              <a:cs typeface="Georgia"/>
            </a:endParaRPr>
          </a:p>
          <a:p>
            <a:pPr marL="222885" marR="212725" algn="ctr">
              <a:lnSpc>
                <a:spcPct val="100000"/>
              </a:lnSpc>
              <a:spcBef>
                <a:spcPts val="1080"/>
              </a:spcBef>
              <a:tabLst>
                <a:tab pos="6672580" algn="l"/>
              </a:tabLst>
            </a:pPr>
            <a:r>
              <a:rPr sz="1800" b="1" u="heavy" spc="-3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obrnadzor.gov.ru</a:t>
            </a:r>
            <a:r>
              <a:rPr sz="1800" b="1" spc="-35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10" dirty="0">
                <a:solidFill>
                  <a:srgbClr val="404040"/>
                </a:solidFill>
                <a:latin typeface="Georgia"/>
                <a:cs typeface="Georgia"/>
              </a:rPr>
              <a:t>Федеральная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служба </a:t>
            </a:r>
            <a:r>
              <a:rPr sz="1800" b="1" spc="32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20" dirty="0">
                <a:solidFill>
                  <a:srgbClr val="404040"/>
                </a:solidFill>
                <a:latin typeface="Georgia"/>
                <a:cs typeface="Georgia"/>
              </a:rPr>
              <a:t>по</a:t>
            </a:r>
            <a:r>
              <a:rPr sz="1800" b="1" spc="17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Georgia"/>
                <a:cs typeface="Georgia"/>
              </a:rPr>
              <a:t>надзору	</a:t>
            </a:r>
            <a:r>
              <a:rPr sz="1800" b="1" spc="50" dirty="0">
                <a:solidFill>
                  <a:srgbClr val="404040"/>
                </a:solidFill>
                <a:latin typeface="Georgia"/>
                <a:cs typeface="Georgia"/>
              </a:rPr>
              <a:t>в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сфере  </a:t>
            </a:r>
            <a:r>
              <a:rPr sz="1800" b="1" spc="-20" dirty="0">
                <a:solidFill>
                  <a:srgbClr val="404040"/>
                </a:solidFill>
                <a:latin typeface="Georgia"/>
                <a:cs typeface="Georgia"/>
              </a:rPr>
              <a:t>образования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sz="1800" b="1" spc="-12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науки</a:t>
            </a:r>
            <a:endParaRPr sz="1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b="1" u="heavy" spc="-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  <a:hlinkClick r:id="rId3"/>
              </a:rPr>
              <a:t>www.rustest.ru</a:t>
            </a:r>
            <a:r>
              <a:rPr sz="1800" b="1" spc="-25" dirty="0">
                <a:solidFill>
                  <a:srgbClr val="800000"/>
                </a:solidFill>
                <a:latin typeface="Georgia"/>
                <a:cs typeface="Georgia"/>
                <a:hlinkClick r:id="rId3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30" dirty="0">
                <a:solidFill>
                  <a:srgbClr val="404040"/>
                </a:solidFill>
                <a:latin typeface="Georgia"/>
                <a:cs typeface="Georgia"/>
              </a:rPr>
              <a:t>Официальный </a:t>
            </a:r>
            <a:r>
              <a:rPr sz="1800" b="1" spc="45" dirty="0">
                <a:solidFill>
                  <a:srgbClr val="404040"/>
                </a:solidFill>
                <a:latin typeface="Georgia"/>
                <a:cs typeface="Georgia"/>
              </a:rPr>
              <a:t>сайт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Федерального</a:t>
            </a:r>
            <a:r>
              <a:rPr sz="1800" b="1" spc="-5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20" dirty="0">
                <a:solidFill>
                  <a:srgbClr val="404040"/>
                </a:solidFill>
                <a:latin typeface="Georgia"/>
                <a:cs typeface="Georgia"/>
              </a:rPr>
              <a:t>центра</a:t>
            </a:r>
            <a:endParaRPr sz="1800" dirty="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r>
              <a:rPr lang="ru-RU" sz="1800" b="1" spc="20" dirty="0" smtClean="0">
                <a:solidFill>
                  <a:srgbClr val="404040"/>
                </a:solidFill>
                <a:latin typeface="Georgia"/>
                <a:cs typeface="Georgia"/>
              </a:rPr>
              <a:t>Т</a:t>
            </a:r>
            <a:r>
              <a:rPr sz="1800" b="1" spc="20" dirty="0" err="1" smtClean="0">
                <a:solidFill>
                  <a:srgbClr val="404040"/>
                </a:solidFill>
                <a:latin typeface="Georgia"/>
                <a:cs typeface="Georgia"/>
              </a:rPr>
              <a:t>естирования</a:t>
            </a:r>
            <a:endParaRPr sz="1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43400" y="172439"/>
            <a:ext cx="38042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spc="-800" dirty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i="1" spc="-10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САЙТЫ </a:t>
            </a:r>
            <a:r>
              <a:rPr sz="3200" i="1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3200" i="1" spc="-43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i="1" spc="-8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ПОМОЩЬ</a:t>
            </a:r>
            <a:endParaRPr sz="32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0"/>
            <a:ext cx="914400" cy="109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c48e722-e5ee-4bb4-abb8-2d4075f5b3da">6PQ52NDQUCDJ-269-1312</_dlc_DocId>
    <_dlc_DocIdUrl xmlns="4c48e722-e5ee-4bb4-abb8-2d4075f5b3da">
      <Url>http://www.eduportal44.ru/Manturovo/Sch3/_layouts/15/DocIdRedir.aspx?ID=6PQ52NDQUCDJ-269-1312</Url>
      <Description>6PQ52NDQUCDJ-269-1312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9A6620A798C5C4EBFE598734B2B55C3" ma:contentTypeVersion="2" ma:contentTypeDescription="Создание документа." ma:contentTypeScope="" ma:versionID="cfbdd56d9becef1f6dd44dadfb5ad3c1">
  <xsd:schema xmlns:xsd="http://www.w3.org/2001/XMLSchema" xmlns:xs="http://www.w3.org/2001/XMLSchema" xmlns:p="http://schemas.microsoft.com/office/2006/metadata/properties" xmlns:ns2="4c48e722-e5ee-4bb4-abb8-2d4075f5b3da" targetNamespace="http://schemas.microsoft.com/office/2006/metadata/properties" ma:root="true" ma:fieldsID="b375c62708b91729a40decd9024d091b" ns2:_="">
    <xsd:import namespace="4c48e722-e5ee-4bb4-abb8-2d4075f5b3d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8e722-e5ee-4bb4-abb8-2d4075f5b3d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SharedWithUsers" ma:index="11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5D602E-EE10-4155-A130-648664F0F386}">
  <ds:schemaRefs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4c48e722-e5ee-4bb4-abb8-2d4075f5b3da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36C658F-4D03-45F8-A21D-5677D0A9DA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A75F3A-DEA1-430D-8899-54F8B397790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A655228-D0C4-4583-BA6A-648418A4E1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48e722-e5ee-4bb4-abb8-2d4075f5b3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</TotalTime>
  <Words>951</Words>
  <Application>Microsoft Office PowerPoint</Application>
  <PresentationFormat>Экран (16:9)</PresentationFormat>
  <Paragraphs>154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Слайд 1</vt:lpstr>
      <vt:lpstr> Приказ Минпросвещения России и Рособрнадзора</vt:lpstr>
      <vt:lpstr>Слайд 3</vt:lpstr>
      <vt:lpstr> ИТОГОВОЕ СОБЕСЕДОВАНИЕ:</vt:lpstr>
      <vt:lpstr>РЕГИСТРАЦИЯ НА ОГЭ</vt:lpstr>
      <vt:lpstr>РАСПИСАНИЕ ОГЭ</vt:lpstr>
      <vt:lpstr>Проект расписания ОГЭ 2023 основной период</vt:lpstr>
      <vt:lpstr> ВРЕМЯ НАПИСАНИЯ ЭКЗАМЕНОВ: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ИТОГОВЫЕ ОТМЕТКИ</vt:lpstr>
      <vt:lpstr> Аттестат с отличием</vt:lpstr>
      <vt:lpstr> САЙТЫ В ПОМОЩЬ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kreslavski_ga</dc:creator>
  <cp:lastModifiedBy>1</cp:lastModifiedBy>
  <cp:revision>97</cp:revision>
  <dcterms:created xsi:type="dcterms:W3CDTF">2019-10-15T10:38:01Z</dcterms:created>
  <dcterms:modified xsi:type="dcterms:W3CDTF">2022-10-21T08:12:08Z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2019-10-15T00:00:00Z</vt:filetime>
  </property>
  <property fmtid="{D5CDD505-2E9C-101B-9397-08002B2CF9AE}" pid="5" name="ContentTypeId">
    <vt:lpwstr>0x01010009A6620A798C5C4EBFE598734B2B55C3</vt:lpwstr>
  </property>
  <property fmtid="{D5CDD505-2E9C-101B-9397-08002B2CF9AE}" pid="6" name="_dlc_DocIdItemGuid">
    <vt:lpwstr>69a3b4bc-0d2e-4856-b10b-5db6476d93ff</vt:lpwstr>
  </property>
</Properties>
</file>