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s/slide24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0" r:id="rId1"/>
    <p:sldMasterId id="2147484152" r:id="rId2"/>
    <p:sldMasterId id="2147484176" r:id="rId3"/>
    <p:sldMasterId id="2147484188" r:id="rId4"/>
    <p:sldMasterId id="2147484200" r:id="rId5"/>
    <p:sldMasterId id="2147484212" r:id="rId6"/>
    <p:sldMasterId id="2147484236" r:id="rId7"/>
    <p:sldMasterId id="2147484248" r:id="rId8"/>
    <p:sldMasterId id="2147484296" r:id="rId9"/>
    <p:sldMasterId id="2147484320" r:id="rId10"/>
    <p:sldMasterId id="2147484332" r:id="rId11"/>
    <p:sldMasterId id="2147484344" r:id="rId12"/>
  </p:sldMasterIdLst>
  <p:sldIdLst>
    <p:sldId id="257" r:id="rId13"/>
    <p:sldId id="258" r:id="rId14"/>
    <p:sldId id="259" r:id="rId15"/>
    <p:sldId id="260" r:id="rId16"/>
    <p:sldId id="262" r:id="rId17"/>
    <p:sldId id="261" r:id="rId18"/>
    <p:sldId id="263" r:id="rId19"/>
    <p:sldId id="264" r:id="rId20"/>
    <p:sldId id="266" r:id="rId21"/>
    <p:sldId id="265" r:id="rId22"/>
    <p:sldId id="267" r:id="rId23"/>
    <p:sldId id="274" r:id="rId24"/>
    <p:sldId id="268" r:id="rId25"/>
    <p:sldId id="269" r:id="rId26"/>
    <p:sldId id="286" r:id="rId27"/>
    <p:sldId id="272" r:id="rId28"/>
    <p:sldId id="273" r:id="rId29"/>
    <p:sldId id="275" r:id="rId30"/>
    <p:sldId id="276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7" r:id="rId39"/>
    <p:sldId id="28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6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6FF70-4D7D-49B5-8E5B-5A4B3F05EE0E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09DE6-0180-4C9D-B18B-C963447E5CE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F2101-9098-40D2-8B0B-092ED9C0254D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A3D6C-0869-440D-8332-3D08ECA98946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4C68F-08FC-4786-8776-B3F68A600244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321BA-5FB0-486E-BABE-3ECC2325A54B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0882D-27D9-4037-9D68-554B8CDC740C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12EC-AB71-4EBC-9C1E-50C1AB2F5C0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FD3EA-A77F-4B70-B3E7-4E4A574BD66F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E7138-4D34-42C4-A72B-F532C641AC93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5F204-0E48-4594-9852-51B101387D3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6C18F1-0325-4FE1-9C3F-280B33A151D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p:transition spd="med">
    <p:diamond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716338"/>
            <a:ext cx="7704138" cy="2355868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90000"/>
              </a:lnSpc>
            </a:pPr>
            <a:r>
              <a:rPr lang="ru-RU" sz="2800" dirty="0">
                <a:solidFill>
                  <a:schemeClr val="tx1"/>
                </a:solidFill>
              </a:rPr>
              <a:t>Цель: </a:t>
            </a:r>
          </a:p>
          <a:p>
            <a:pPr algn="l">
              <a:lnSpc>
                <a:spcPct val="90000"/>
              </a:lnSpc>
            </a:pPr>
            <a:r>
              <a:rPr lang="ru-RU" sz="2800" dirty="0">
                <a:solidFill>
                  <a:schemeClr val="tx1"/>
                </a:solidFill>
              </a:rPr>
              <a:t>Познакомить учителей начальных классов с различными видами </a:t>
            </a:r>
            <a:r>
              <a:rPr lang="ru-RU" sz="2800" dirty="0" err="1">
                <a:solidFill>
                  <a:schemeClr val="tx1"/>
                </a:solidFill>
              </a:rPr>
              <a:t>дисграфических</a:t>
            </a:r>
            <a:r>
              <a:rPr lang="ru-RU" sz="2800" dirty="0">
                <a:solidFill>
                  <a:schemeClr val="tx1"/>
                </a:solidFill>
              </a:rPr>
              <a:t> ошибок и методами </a:t>
            </a:r>
            <a:r>
              <a:rPr lang="ru-RU" sz="2800">
                <a:solidFill>
                  <a:schemeClr val="tx1"/>
                </a:solidFill>
              </a:rPr>
              <a:t>их </a:t>
            </a:r>
            <a:r>
              <a:rPr lang="ru-RU" sz="2800" smtClean="0">
                <a:solidFill>
                  <a:schemeClr val="tx1"/>
                </a:solidFill>
              </a:rPr>
              <a:t>устранения.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</a:pPr>
            <a:r>
              <a:rPr lang="ru-RU" sz="2800" dirty="0" smtClean="0">
                <a:solidFill>
                  <a:schemeClr val="tx1"/>
                </a:solidFill>
              </a:rPr>
              <a:t>(Подготовила учитель-логопед </a:t>
            </a:r>
            <a:r>
              <a:rPr lang="ru-RU" sz="2800" dirty="0" err="1" smtClean="0">
                <a:solidFill>
                  <a:schemeClr val="tx1"/>
                </a:solidFill>
              </a:rPr>
              <a:t>Шибанкова</a:t>
            </a:r>
            <a:r>
              <a:rPr lang="ru-RU" sz="2800" dirty="0" smtClean="0">
                <a:solidFill>
                  <a:schemeClr val="tx1"/>
                </a:solidFill>
              </a:rPr>
              <a:t> О.В.)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1628775"/>
            <a:ext cx="6400800" cy="1728788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ru-RU" i="1" dirty="0">
                <a:solidFill>
                  <a:schemeClr val="bg1"/>
                </a:solidFill>
                <a:latin typeface="Georgia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Рекомендации </a:t>
            </a:r>
            <a:b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логопеда по исправлению дисграфии у младших школьников.</a:t>
            </a:r>
            <a:endParaRPr lang="ru-RU" sz="4000" i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211190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68313" y="777875"/>
            <a:ext cx="82804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i="1" dirty="0" err="1">
                <a:solidFill>
                  <a:srgbClr val="FFA7A7"/>
                </a:solidFill>
                <a:latin typeface="Georgia" pitchFamily="18" charset="0"/>
              </a:rPr>
              <a:t>Дисграфия</a:t>
            </a:r>
            <a:r>
              <a:rPr lang="ru-RU" sz="3600" i="1" dirty="0">
                <a:solidFill>
                  <a:srgbClr val="FFA7A7"/>
                </a:solidFill>
                <a:latin typeface="Georgia" pitchFamily="18" charset="0"/>
              </a:rPr>
              <a:t> —</a:t>
            </a:r>
            <a:r>
              <a:rPr lang="ru-RU" sz="3600" i="1" dirty="0">
                <a:latin typeface="Georgia" pitchFamily="18" charset="0"/>
              </a:rPr>
              <a:t> это частичное специфическое нарушение процесса письма,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i="1" dirty="0">
                <a:latin typeface="Georgia" pitchFamily="18" charset="0"/>
              </a:rPr>
              <a:t>проявляющееся в стойких, повторяющихся ошибках, обусловленных </a:t>
            </a:r>
            <a:r>
              <a:rPr lang="ru-RU" sz="3600" i="1" dirty="0" err="1">
                <a:latin typeface="Georgia" pitchFamily="18" charset="0"/>
              </a:rPr>
              <a:t>несформированностью</a:t>
            </a:r>
            <a:r>
              <a:rPr lang="ru-RU" sz="3600" i="1" dirty="0">
                <a:latin typeface="Georgia" pitchFamily="18" charset="0"/>
              </a:rPr>
              <a:t> высших психических функций, участвующих в процессе письма.</a:t>
            </a:r>
          </a:p>
        </p:txBody>
      </p:sp>
    </p:spTree>
    <p:extLst>
      <p:ext uri="{BB962C8B-B14F-4D97-AF65-F5344CB8AC3E}">
        <p14:creationId xmlns:p14="http://schemas.microsoft.com/office/powerpoint/2010/main" xmlns="" val="339236842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3323" y="2285992"/>
            <a:ext cx="5120640" cy="41434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органическое повреждение корковых зон головного мозга, участвующих в процессе чтения и письма, 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запаздывание созревания этих систем мозга, 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нарушением их функционирования. 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длительные соматические заболевания детей в ранний период их развития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739896" y="285728"/>
            <a:ext cx="5120640" cy="1643074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FFA7A7"/>
                </a:solidFill>
                <a:latin typeface="Georgia" pitchFamily="18" charset="0"/>
              </a:rPr>
              <a:t>Причины </a:t>
            </a:r>
            <a:r>
              <a:rPr lang="ru-RU" i="1" dirty="0" err="1">
                <a:solidFill>
                  <a:srgbClr val="FFA7A7"/>
                </a:solidFill>
                <a:latin typeface="Georgia" pitchFamily="18" charset="0"/>
              </a:rPr>
              <a:t>дисграфии</a:t>
            </a:r>
            <a:endParaRPr lang="ru-RU" i="1" dirty="0">
              <a:solidFill>
                <a:srgbClr val="FFA7A7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013789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235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76225" y="228600"/>
            <a:ext cx="8328223" cy="1472208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>
                <a:solidFill>
                  <a:srgbClr val="FFA7A7"/>
                </a:solidFill>
                <a:latin typeface="Georgia" pitchFamily="18" charset="0"/>
              </a:rPr>
              <a:t>неблагоприятные </a:t>
            </a:r>
            <a:r>
              <a:rPr lang="ru-RU" sz="4000" i="1" dirty="0" smtClean="0">
                <a:solidFill>
                  <a:srgbClr val="FFA7A7"/>
                </a:solidFill>
                <a:latin typeface="Georgia" pitchFamily="18" charset="0"/>
              </a:rPr>
              <a:t/>
            </a:r>
            <a:br>
              <a:rPr lang="ru-RU" sz="4000" i="1" dirty="0" smtClean="0">
                <a:solidFill>
                  <a:srgbClr val="FFA7A7"/>
                </a:solidFill>
                <a:latin typeface="Georgia" pitchFamily="18" charset="0"/>
              </a:rPr>
            </a:br>
            <a:r>
              <a:rPr lang="ru-RU" sz="4000" i="1" dirty="0" smtClean="0">
                <a:solidFill>
                  <a:srgbClr val="FFA7A7"/>
                </a:solidFill>
                <a:latin typeface="Georgia" pitchFamily="18" charset="0"/>
              </a:rPr>
              <a:t>внешние </a:t>
            </a:r>
            <a:r>
              <a:rPr lang="ru-RU" sz="4000" i="1" dirty="0">
                <a:solidFill>
                  <a:srgbClr val="FFA7A7"/>
                </a:solidFill>
                <a:latin typeface="Georgia" pitchFamily="18" charset="0"/>
              </a:rPr>
              <a:t>факторы</a:t>
            </a:r>
            <a:r>
              <a:rPr lang="ru-RU" sz="4000" dirty="0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3568" y="1857364"/>
            <a:ext cx="7704856" cy="4378844"/>
          </a:xfrm>
        </p:spPr>
        <p:txBody>
          <a:bodyPr/>
          <a:lstStyle/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неправильная речь окружающих, 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двуязычие, 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недостаточное внимание к развитию речи ребенка в семье, 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недостаточность речевых контактов, 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неблагоприятная семейная обстановка.</a:t>
            </a:r>
          </a:p>
        </p:txBody>
      </p:sp>
    </p:spTree>
    <p:extLst>
      <p:ext uri="{BB962C8B-B14F-4D97-AF65-F5344CB8AC3E}">
        <p14:creationId xmlns:p14="http://schemas.microsoft.com/office/powerpoint/2010/main" xmlns="" val="239870004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464579" cy="2349500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Письмо - это многоуровневый процесс.</a:t>
            </a:r>
            <a:br>
              <a:rPr lang="ru-RU" sz="3600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Структура этого процесса зависит </a:t>
            </a:r>
            <a:br>
              <a:rPr lang="ru-RU" sz="3600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от  вида письма.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1403350" y="2708275"/>
            <a:ext cx="8229600" cy="4525963"/>
          </a:xfrm>
        </p:spPr>
        <p:txBody>
          <a:bodyPr/>
          <a:lstStyle/>
          <a:p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диктант</a:t>
            </a:r>
          </a:p>
          <a:p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списывание</a:t>
            </a:r>
          </a:p>
          <a:p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изложение и сочинение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27578569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3323" y="1214422"/>
            <a:ext cx="5120640" cy="521497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tx1"/>
                </a:solidFill>
              </a:rPr>
              <a:t>1.</a:t>
            </a:r>
            <a:r>
              <a:rPr lang="ru-RU" b="1" i="1" dirty="0">
                <a:solidFill>
                  <a:schemeClr val="tx1"/>
                </a:solidFill>
                <a:latin typeface="Georgia" pitchFamily="18" charset="0"/>
              </a:rPr>
              <a:t> Восприятие слуховое: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Услышать фразу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Запомнить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Повторить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>
                <a:solidFill>
                  <a:schemeClr val="tx1"/>
                </a:solidFill>
              </a:rPr>
              <a:t>2.</a:t>
            </a:r>
            <a:r>
              <a:rPr lang="ru-RU" b="1" i="1" dirty="0">
                <a:solidFill>
                  <a:schemeClr val="tx1"/>
                </a:solidFill>
                <a:latin typeface="Georgia" pitchFamily="18" charset="0"/>
              </a:rPr>
              <a:t> Анализ и синтез: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Разбить фразу на слова.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Последовательно выделять каждый звук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Вспомнить букву, обозначающую этот звук.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Вспомнить, как  пишется слово.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Представить «печатный» образ слова.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739896" y="0"/>
            <a:ext cx="5120640" cy="857232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tx1"/>
                </a:solidFill>
                <a:latin typeface="Georgia" pitchFamily="18" charset="0"/>
              </a:rPr>
              <a:t>Диктант</a:t>
            </a:r>
          </a:p>
        </p:txBody>
      </p:sp>
    </p:spTree>
    <p:extLst>
      <p:ext uri="{BB962C8B-B14F-4D97-AF65-F5344CB8AC3E}">
        <p14:creationId xmlns:p14="http://schemas.microsoft.com/office/powerpoint/2010/main" xmlns="" val="1691744906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6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P spid="266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3323" y="0"/>
            <a:ext cx="5120640" cy="6357958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</a:pPr>
            <a:endParaRPr lang="ru-RU" sz="2800" b="1" i="1" dirty="0">
              <a:solidFill>
                <a:schemeClr val="bg1"/>
              </a:solidFill>
              <a:latin typeface="Georgia" pitchFamily="18" charset="0"/>
            </a:endParaRP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800" b="1" dirty="0">
                <a:solidFill>
                  <a:schemeClr val="tx1"/>
                </a:solidFill>
              </a:rPr>
              <a:t>3.</a:t>
            </a:r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 Письмо: 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Чётко и последовательно диктовать себе по слогам.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ru-RU" sz="2800" b="1" i="1" dirty="0">
              <a:solidFill>
                <a:schemeClr val="tx1"/>
              </a:solidFill>
              <a:latin typeface="Georgia" pitchFamily="18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Писать буквы, используя визуальный и кинестетический контроль.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800" b="1" dirty="0">
                <a:solidFill>
                  <a:schemeClr val="tx1"/>
                </a:solidFill>
              </a:rPr>
              <a:t>4.</a:t>
            </a:r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 Проверка: 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Пробежать глазами, проговаривая внутри себя, 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следить ручкой, чтобы удержать полный контроль над письмом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    – зрительный, аудиальный, кинестетический. </a:t>
            </a:r>
          </a:p>
          <a:p>
            <a:pPr marL="609600" indent="-609600">
              <a:lnSpc>
                <a:spcPct val="8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27805766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Списывание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r>
              <a:rPr lang="ru-RU" sz="2800" b="1" i="1" dirty="0">
                <a:solidFill>
                  <a:schemeClr val="tx1"/>
                </a:solidFill>
              </a:rPr>
              <a:t>1. Восприятие зрительное:</a:t>
            </a:r>
          </a:p>
          <a:p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п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рочитать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фразу,</a:t>
            </a:r>
          </a:p>
          <a:p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запомнить,</a:t>
            </a:r>
            <a:endParaRPr lang="ru-RU" sz="2800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повторить.</a:t>
            </a:r>
            <a:endParaRPr lang="ru-RU" sz="2800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2800" b="1" i="1" dirty="0">
                <a:solidFill>
                  <a:schemeClr val="tx1"/>
                </a:solidFill>
              </a:rPr>
              <a:t>2. Анализ и синтез:</a:t>
            </a:r>
          </a:p>
          <a:p>
            <a:r>
              <a:rPr lang="ru-RU" sz="2800" b="1" i="1" dirty="0">
                <a:solidFill>
                  <a:schemeClr val="tx1"/>
                </a:solidFill>
              </a:rPr>
              <a:t>3.Письмо.</a:t>
            </a:r>
          </a:p>
          <a:p>
            <a:pPr>
              <a:buFontTx/>
              <a:buNone/>
            </a:pPr>
            <a:r>
              <a:rPr lang="ru-RU" sz="2800" dirty="0">
                <a:solidFill>
                  <a:schemeClr val="tx1"/>
                </a:solidFill>
              </a:rPr>
              <a:t>(Типичная ошибка – дети «перерисовывают» по одной букве не только не диктуя себе, но даже не прочитывая слово).</a:t>
            </a:r>
          </a:p>
        </p:txBody>
      </p:sp>
    </p:spTree>
    <p:extLst>
      <p:ext uri="{BB962C8B-B14F-4D97-AF65-F5344CB8AC3E}">
        <p14:creationId xmlns:p14="http://schemas.microsoft.com/office/powerpoint/2010/main" xmlns="" val="1860432129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Сочинение и  изложение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i="1" dirty="0">
                <a:solidFill>
                  <a:schemeClr val="tx1"/>
                </a:solidFill>
              </a:rPr>
              <a:t>1.Конструирование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Внутреннее оформление мысли в слова.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Повторение и выделение части этой мысли. 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Составление предложения.</a:t>
            </a:r>
          </a:p>
          <a:p>
            <a:pPr>
              <a:lnSpc>
                <a:spcPct val="9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Внешнее проговаривание части предложения.</a:t>
            </a:r>
          </a:p>
          <a:p>
            <a:pPr>
              <a:lnSpc>
                <a:spcPct val="90000"/>
              </a:lnSpc>
            </a:pPr>
            <a:r>
              <a:rPr lang="ru-RU" sz="2800" b="1" dirty="0">
                <a:solidFill>
                  <a:schemeClr val="tx1"/>
                </a:solidFill>
              </a:rPr>
              <a:t>2.</a:t>
            </a:r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 Анализ и синтез.</a:t>
            </a:r>
          </a:p>
          <a:p>
            <a:pPr>
              <a:lnSpc>
                <a:spcPct val="90000"/>
              </a:lnSpc>
            </a:pPr>
            <a:r>
              <a:rPr lang="ru-RU" sz="2800" b="1" dirty="0">
                <a:solidFill>
                  <a:schemeClr val="tx1"/>
                </a:solidFill>
              </a:rPr>
              <a:t>3</a:t>
            </a:r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.Письмо:</a:t>
            </a:r>
          </a:p>
          <a:p>
            <a:pPr>
              <a:lnSpc>
                <a:spcPct val="90000"/>
              </a:lnSpc>
            </a:pPr>
            <a:r>
              <a:rPr lang="ru-RU" sz="2800" b="1" dirty="0">
                <a:solidFill>
                  <a:schemeClr val="tx1"/>
                </a:solidFill>
              </a:rPr>
              <a:t>4</a:t>
            </a:r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. Проверка:</a:t>
            </a:r>
          </a:p>
        </p:txBody>
      </p:sp>
    </p:spTree>
    <p:extLst>
      <p:ext uri="{BB962C8B-B14F-4D97-AF65-F5344CB8AC3E}">
        <p14:creationId xmlns:p14="http://schemas.microsoft.com/office/powerpoint/2010/main" xmlns="" val="419618412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3739896" y="285728"/>
            <a:ext cx="5120640" cy="2500330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chemeClr val="tx1"/>
                </a:solidFill>
                <a:latin typeface="Georgia" pitchFamily="18" charset="0"/>
              </a:rPr>
              <a:t>Акустическая </a:t>
            </a:r>
            <a:r>
              <a:rPr lang="ru-RU" sz="3200" b="1" i="1" dirty="0" err="1">
                <a:solidFill>
                  <a:schemeClr val="tx1"/>
                </a:solidFill>
                <a:latin typeface="Georgia" pitchFamily="18" charset="0"/>
              </a:rPr>
              <a:t>дисграфия</a:t>
            </a:r>
            <a:r>
              <a:rPr lang="ru-RU" sz="3200" b="1" i="1" dirty="0">
                <a:solidFill>
                  <a:schemeClr val="tx1"/>
                </a:solidFill>
                <a:latin typeface="Georgia" pitchFamily="18" charset="0"/>
              </a:rPr>
              <a:t>:</a:t>
            </a:r>
            <a:r>
              <a:rPr lang="ru-RU" sz="32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br>
              <a:rPr lang="ru-RU" sz="3200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3200" i="1" dirty="0">
                <a:solidFill>
                  <a:schemeClr val="tx1"/>
                </a:solidFill>
                <a:latin typeface="Georgia" pitchFamily="18" charset="0"/>
              </a:rPr>
              <a:t>Замены букв, обозначающих акустически сходные звуки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500430" y="2857496"/>
            <a:ext cx="528955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/>
              <a:t>Причины</a:t>
            </a:r>
            <a:r>
              <a:rPr lang="ru-RU" sz="2800" i="1" dirty="0"/>
              <a:t>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i="1" dirty="0">
                <a:latin typeface="Georgia" pitchFamily="18" charset="0"/>
              </a:rPr>
              <a:t>Затруднения в слуховой дифференциации звуков речи.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i="1" dirty="0" smtClean="0">
                <a:latin typeface="Georgia" pitchFamily="18" charset="0"/>
              </a:rPr>
              <a:t>Нарушения </a:t>
            </a:r>
            <a:r>
              <a:rPr lang="ru-RU" sz="2800" i="1" dirty="0">
                <a:latin typeface="Georgia" pitchFamily="18" charset="0"/>
              </a:rPr>
              <a:t>произношения </a:t>
            </a:r>
            <a:endParaRPr lang="ru-RU" sz="2800" i="1" dirty="0" smtClean="0">
              <a:latin typeface="Georgia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latin typeface="Georgia" pitchFamily="18" charset="0"/>
              </a:rPr>
              <a:t>(не </a:t>
            </a:r>
            <a:r>
              <a:rPr lang="ru-RU" sz="2800" i="1" dirty="0" smtClean="0">
                <a:latin typeface="Georgia" pitchFamily="18" charset="0"/>
              </a:rPr>
              <a:t>всегда</a:t>
            </a:r>
            <a:r>
              <a:rPr lang="ru-RU" sz="2800" i="1" dirty="0" smtClean="0">
                <a:latin typeface="Georgia" pitchFamily="18" charset="0"/>
              </a:rPr>
              <a:t>)</a:t>
            </a:r>
            <a:endParaRPr lang="ru-RU" sz="2800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29300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r>
              <a:rPr lang="ru-RU" sz="3200" i="1" dirty="0">
                <a:solidFill>
                  <a:schemeClr val="tx1"/>
                </a:solidFill>
              </a:rPr>
              <a:t>Типичные ошибки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8313" y="1142984"/>
            <a:ext cx="8229600" cy="5715016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Замены звонких согласных парными глухими и наоборот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(«томик» вместо «домик» или «</a:t>
            </a:r>
            <a:r>
              <a:rPr lang="ru-RU" sz="2000" dirty="0" err="1">
                <a:solidFill>
                  <a:schemeClr val="tx1"/>
                </a:solidFill>
              </a:rPr>
              <a:t>удюг</a:t>
            </a:r>
            <a:r>
              <a:rPr lang="ru-RU" sz="2000" dirty="0">
                <a:solidFill>
                  <a:schemeClr val="tx1"/>
                </a:solidFill>
              </a:rPr>
              <a:t>» вместо «утюг»).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Замены мягких согласных соответствующими твердыми</a:t>
            </a:r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и наоборот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(«</a:t>
            </a:r>
            <a:r>
              <a:rPr lang="ru-RU" sz="2000" dirty="0" err="1">
                <a:solidFill>
                  <a:schemeClr val="tx1"/>
                </a:solidFill>
              </a:rPr>
              <a:t>ден</a:t>
            </a:r>
            <a:r>
              <a:rPr lang="ru-RU" sz="2000" dirty="0">
                <a:solidFill>
                  <a:schemeClr val="tx1"/>
                </a:solidFill>
              </a:rPr>
              <a:t>» вместо «день» или «</a:t>
            </a:r>
            <a:r>
              <a:rPr lang="ru-RU" sz="2000" dirty="0" err="1">
                <a:solidFill>
                  <a:schemeClr val="tx1"/>
                </a:solidFill>
              </a:rPr>
              <a:t>клюмба</a:t>
            </a:r>
            <a:r>
              <a:rPr lang="ru-RU" sz="2000" dirty="0">
                <a:solidFill>
                  <a:schemeClr val="tx1"/>
                </a:solidFill>
              </a:rPr>
              <a:t>» вместо «клумба»).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Разнообразные замены в группах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свистящих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(С, 3, Ц) и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шипящих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(Ш, Ж, Ч, Щ) звуков: «сапка» вместо «шапка»; «</a:t>
            </a:r>
            <a:r>
              <a:rPr lang="ru-RU" sz="2000" dirty="0" err="1">
                <a:solidFill>
                  <a:schemeClr val="tx1"/>
                </a:solidFill>
              </a:rPr>
              <a:t>зук</a:t>
            </a:r>
            <a:r>
              <a:rPr lang="ru-RU" sz="2000" dirty="0">
                <a:solidFill>
                  <a:schemeClr val="tx1"/>
                </a:solidFill>
              </a:rPr>
              <a:t>» вместо «жук»;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Разнообразные буквенные замены в группе сонорных согласных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(Р, РЬ, Л, ЛЬ): «</a:t>
            </a:r>
            <a:r>
              <a:rPr lang="ru-RU" sz="2000" dirty="0" err="1">
                <a:solidFill>
                  <a:schemeClr val="tx1"/>
                </a:solidFill>
              </a:rPr>
              <a:t>глачи</a:t>
            </a:r>
            <a:r>
              <a:rPr lang="ru-RU" sz="2000" dirty="0">
                <a:solidFill>
                  <a:schemeClr val="tx1"/>
                </a:solidFill>
              </a:rPr>
              <a:t>» вместо «грачи»; «</a:t>
            </a:r>
            <a:r>
              <a:rPr lang="ru-RU" sz="2000" dirty="0" err="1">
                <a:solidFill>
                  <a:schemeClr val="tx1"/>
                </a:solidFill>
              </a:rPr>
              <a:t>ледиска</a:t>
            </a:r>
            <a:r>
              <a:rPr lang="ru-RU" sz="2000" dirty="0">
                <a:solidFill>
                  <a:schemeClr val="tx1"/>
                </a:solidFill>
              </a:rPr>
              <a:t>» вместо «редиска»;</a:t>
            </a:r>
          </a:p>
          <a:p>
            <a:pPr marL="609600" indent="-609600">
              <a:lnSpc>
                <a:spcPct val="80000"/>
              </a:lnSpc>
            </a:pPr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Орфографические ошибки</a:t>
            </a:r>
            <a:r>
              <a:rPr lang="ru-RU" sz="1800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(Парные согласные. Смягчение согласных при помощи гласных и мягкого знака) </a:t>
            </a:r>
          </a:p>
        </p:txBody>
      </p:sp>
    </p:spTree>
    <p:extLst>
      <p:ext uri="{BB962C8B-B14F-4D97-AF65-F5344CB8AC3E}">
        <p14:creationId xmlns:p14="http://schemas.microsoft.com/office/powerpoint/2010/main" xmlns="" val="137275551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r>
              <a:rPr lang="ru-RU" sz="2800" dirty="0">
                <a:solidFill>
                  <a:schemeClr val="tx1"/>
                </a:solidFill>
              </a:rPr>
              <a:t>Упражнения   для преодоления замен букв.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8313" y="1052512"/>
            <a:ext cx="8229600" cy="494825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Писать под диктовку по </a:t>
            </a:r>
            <a:r>
              <a:rPr lang="ru-RU" sz="2400" i="1" dirty="0">
                <a:solidFill>
                  <a:schemeClr val="tx1"/>
                </a:solidFill>
              </a:rPr>
              <a:t>3 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слога (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ша-са-ша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ми-мы-ми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Определить каким по счёту стоит звук в слове, затем написать слово и проверить ( с-</a:t>
            </a:r>
            <a:r>
              <a:rPr lang="ru-RU" sz="2400" i="1" dirty="0">
                <a:solidFill>
                  <a:schemeClr val="tx1"/>
                </a:solidFill>
              </a:rPr>
              <a:t>5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, ш-</a:t>
            </a:r>
            <a:r>
              <a:rPr lang="ru-RU" sz="2400" i="1" dirty="0">
                <a:solidFill>
                  <a:schemeClr val="tx1"/>
                </a:solidFill>
              </a:rPr>
              <a:t>3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– пушистый).</a:t>
            </a:r>
          </a:p>
          <a:p>
            <a:pPr>
              <a:lnSpc>
                <a:spcPct val="8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Графический диктант - составить схему предложения и подписать буквы С-Ш над теми словами в которых есть эти звуки.</a:t>
            </a:r>
          </a:p>
          <a:p>
            <a:pPr>
              <a:lnSpc>
                <a:spcPct val="8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Записать диктуемые слова в два столбика под буквой С или Ш.</a:t>
            </a:r>
          </a:p>
          <a:p>
            <a:pPr>
              <a:lnSpc>
                <a:spcPct val="8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Выбрать или придумать  и  записать  слова  с  буквой  С,   а затем  —  с буквой Ш.  </a:t>
            </a:r>
          </a:p>
          <a:p>
            <a:pPr>
              <a:lnSpc>
                <a:spcPct val="8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Выбрать или придумать и записать слова, в которых содержатся сразу оба дифференцируемых звука</a:t>
            </a:r>
          </a:p>
          <a:p>
            <a:pPr>
              <a:lnSpc>
                <a:spcPct val="8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Вставить вместо точек пропущенные в словах буквы С или Ш (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капу-та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ко-ка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, -умка)</a:t>
            </a:r>
          </a:p>
        </p:txBody>
      </p:sp>
    </p:spTree>
    <p:extLst>
      <p:ext uri="{BB962C8B-B14F-4D97-AF65-F5344CB8AC3E}">
        <p14:creationId xmlns:p14="http://schemas.microsoft.com/office/powerpoint/2010/main" xmlns="" val="3952446222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7620" y="2928934"/>
            <a:ext cx="4763450" cy="292895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Затруднения в анализе речевого потока. </a:t>
            </a:r>
          </a:p>
          <a:p>
            <a:pPr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Недостаточное овладение навыками языкового анализа и синтеза.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739896" y="357166"/>
            <a:ext cx="5120640" cy="2000264"/>
          </a:xfrm>
        </p:spPr>
        <p:txBody>
          <a:bodyPr>
            <a:normAutofit fontScale="90000"/>
          </a:bodyPr>
          <a:lstStyle/>
          <a:p>
            <a:r>
              <a:rPr lang="ru-RU" sz="3600" i="1" dirty="0" err="1" smtClean="0">
                <a:solidFill>
                  <a:schemeClr val="tx1"/>
                </a:solidFill>
                <a:latin typeface="Georgia" pitchFamily="18" charset="0"/>
              </a:rPr>
              <a:t>Дисграфия</a:t>
            </a:r>
            <a:r>
              <a:rPr lang="ru-RU" sz="3600" i="1" dirty="0" smtClean="0">
                <a:solidFill>
                  <a:schemeClr val="tx1"/>
                </a:solidFill>
                <a:latin typeface="Georgia" pitchFamily="18" charset="0"/>
              </a:rPr>
              <a:t> на почве нарушения языкового анализа и синтеза</a:t>
            </a:r>
            <a:endParaRPr lang="ru-RU" sz="3600" i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98193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  <p:bldP spid="337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sz="3200" i="1" dirty="0">
                <a:solidFill>
                  <a:schemeClr val="tx1"/>
                </a:solidFill>
              </a:rPr>
              <a:t>Типичные ошибки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пропуски    букв    в    словах    («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лто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    вместо «лето»);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вставка лишних букв («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стлол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 вместо «стол»)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перестановка букв («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вебра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 вместо «верба»)»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пропуск    слогов    в    словах    («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гова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    вместо «голова»);    .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вставка лишних слогов («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гололова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»);  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перестановка     слогов     («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мотолок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 вместо«молоток»)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слияние    нескольких    слов    в    одно слово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(«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детиигралиналугу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»); </a:t>
            </a:r>
          </a:p>
          <a:p>
            <a:pPr>
              <a:lnSpc>
                <a:spcPct val="90000"/>
              </a:lnSpc>
            </a:pP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разделение одного слова на части («у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тюг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», «о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кно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»). </a:t>
            </a:r>
          </a:p>
        </p:txBody>
      </p:sp>
    </p:spTree>
    <p:extLst>
      <p:ext uri="{BB962C8B-B14F-4D97-AF65-F5344CB8AC3E}">
        <p14:creationId xmlns:p14="http://schemas.microsoft.com/office/powerpoint/2010/main" xmlns="" val="215613341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algn="l"/>
            <a:r>
              <a:rPr lang="ru-RU" sz="3200" dirty="0">
                <a:solidFill>
                  <a:schemeClr val="tx1"/>
                </a:solidFill>
                <a:latin typeface="Georgia" pitchFamily="18" charset="0"/>
              </a:rPr>
              <a:t>Формирование структуры предложения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Составление графической схемы предложения.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Изменение порядка слов в предложении.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Изменить одно слово в предложении.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Дополнить предложение.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Увеличивать предложение по одному слову.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Считать слова в предложении. Назвать </a:t>
            </a:r>
            <a:r>
              <a:rPr lang="ru-RU" sz="2800" dirty="0">
                <a:solidFill>
                  <a:schemeClr val="tx1"/>
                </a:solidFill>
              </a:rPr>
              <a:t>3, 2, 5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 и т.д. слово в предложении.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Сократить предложение по одному слову.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Составить из слов предложение.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242024923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chemeClr val="tx1"/>
                </a:solidFill>
              </a:rPr>
              <a:t>Приёмы формирования звукового анализа и синтеза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00034" y="1500174"/>
            <a:ext cx="8001056" cy="473603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 УЧИТЬ: различать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гласные- согласные, 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определять твёрдость-мягкость согласных,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последовательно называть звуки в 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слове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,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составлять схему 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слога, слова,</a:t>
            </a:r>
            <a:endParaRPr lang="ru-RU" sz="2800" i="1" dirty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д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елить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слова на слоги, определять количество слогов и их 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последовательность,</a:t>
            </a:r>
            <a:endParaRPr lang="ru-RU" sz="2800" i="1" dirty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в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ыделять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гласные,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о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пределять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количество звуков в каждом слоге и общее количество звуков в слове.</a:t>
            </a:r>
          </a:p>
        </p:txBody>
      </p:sp>
    </p:spTree>
    <p:extLst>
      <p:ext uri="{BB962C8B-B14F-4D97-AF65-F5344CB8AC3E}">
        <p14:creationId xmlns:p14="http://schemas.microsoft.com/office/powerpoint/2010/main" xmlns="" val="2004642855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39750" y="404812"/>
            <a:ext cx="8229600" cy="5810269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Последовательно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называть звуки в слове, определять каким по счёту стоит заданный звук.</a:t>
            </a:r>
          </a:p>
          <a:p>
            <a:pPr>
              <a:lnSpc>
                <a:spcPct val="80000"/>
              </a:lnSpc>
            </a:pP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Составлять 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схему слова.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Узнавать слова, предъявленные в виде последовательно произнесенных звуков или слогов.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Образовывать новые слова с помощью «наращивания» звуков, слогов ( рот – крот,   пол – полка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).</a:t>
            </a:r>
            <a:endParaRPr lang="ru-RU" sz="2800" i="1" dirty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Образовать новые слова путем замены в слове первого звука на какой-либо другой звук, слог (дом –сом, лом; сок –песок –носок)</a:t>
            </a:r>
          </a:p>
          <a:p>
            <a:pPr>
              <a:lnSpc>
                <a:spcPct val="80000"/>
              </a:lnSpc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Письменные задания: вставить пропущенную букву, выбрать нужную букву, найти «опасные буквы».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56178944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3323" y="3000372"/>
            <a:ext cx="5120640" cy="2302251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Ребенок,  как бы не видит разницы в начертании оптически сходных  букв, что и приводит к их заменам на письме или к неправильному написанию некоторых букв.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39896" y="214290"/>
            <a:ext cx="5120640" cy="242889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FFA7A7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FFA7A7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FFA7A7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FFA7A7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FFA7A7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rgbClr val="FFA7A7"/>
                </a:solidFill>
                <a:latin typeface="Georgia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Georgia" pitchFamily="18" charset="0"/>
              </a:rPr>
              <a:t>Оптическая  </a:t>
            </a:r>
            <a:r>
              <a:rPr lang="ru-RU" sz="3200" b="1" i="1" dirty="0" err="1" smtClean="0">
                <a:solidFill>
                  <a:schemeClr val="tx1"/>
                </a:solidFill>
                <a:latin typeface="Georgia" pitchFamily="18" charset="0"/>
              </a:rPr>
              <a:t>дисграфия</a:t>
            </a:r>
            <a:r>
              <a:rPr lang="ru-RU" sz="3200" b="1" i="1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3200" b="1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32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3200" i="1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3200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700" i="1" dirty="0">
                <a:solidFill>
                  <a:schemeClr val="tx1"/>
                </a:solidFill>
                <a:latin typeface="Georgia" pitchFamily="18" charset="0"/>
              </a:rPr>
              <a:t>Замена букв по принципу оптического сходства и искажённое их написание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92808094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  <p:bldP spid="378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Буквы, состоящие из однотипных элементов</a:t>
            </a:r>
            <a:r>
              <a:rPr lang="ru-RU" sz="3600" i="1" dirty="0">
                <a:solidFill>
                  <a:srgbClr val="FFA7A7"/>
                </a:solidFill>
                <a:latin typeface="Georgia" pitchFamily="18" charset="0"/>
              </a:rPr>
              <a:t>.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tx1"/>
                </a:solidFill>
                <a:latin typeface="Georgia" pitchFamily="18" charset="0"/>
              </a:rPr>
              <a:t>в рукописном шрифте это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  </a:t>
            </a:r>
            <a:r>
              <a:rPr lang="ru-RU" sz="36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3600" i="1" dirty="0" err="1">
                <a:solidFill>
                  <a:schemeClr val="tx1"/>
                </a:solidFill>
                <a:latin typeface="Georgia" pitchFamily="18" charset="0"/>
              </a:rPr>
              <a:t>п</a:t>
            </a: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ru-RU" sz="3600" i="1" dirty="0" smtClean="0">
                <a:solidFill>
                  <a:schemeClr val="tx1"/>
                </a:solidFill>
                <a:latin typeface="Georgia" pitchFamily="18" charset="0"/>
              </a:rPr>
              <a:t>т; у, </a:t>
            </a: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и, </a:t>
            </a:r>
            <a:r>
              <a:rPr lang="ru-RU" sz="3600" i="1" dirty="0" err="1">
                <a:solidFill>
                  <a:schemeClr val="tx1"/>
                </a:solidFill>
                <a:latin typeface="Georgia" pitchFamily="18" charset="0"/>
              </a:rPr>
              <a:t>ш</a:t>
            </a: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 ; </a:t>
            </a:r>
            <a:r>
              <a:rPr lang="ru-RU" sz="3600" i="1" dirty="0" err="1">
                <a:solidFill>
                  <a:schemeClr val="tx1"/>
                </a:solidFill>
                <a:latin typeface="Georgia" pitchFamily="18" charset="0"/>
              </a:rPr>
              <a:t>ц</a:t>
            </a: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,  </a:t>
            </a:r>
            <a:r>
              <a:rPr lang="ru-RU" sz="3600" i="1" dirty="0" err="1">
                <a:solidFill>
                  <a:schemeClr val="tx1"/>
                </a:solidFill>
                <a:latin typeface="Georgia" pitchFamily="18" charset="0"/>
              </a:rPr>
              <a:t>щ</a:t>
            </a: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 ; б, в, </a:t>
            </a:r>
            <a:r>
              <a:rPr lang="ru-RU" sz="3600" i="1" dirty="0" err="1">
                <a:solidFill>
                  <a:schemeClr val="tx1"/>
                </a:solidFill>
                <a:latin typeface="Georgia" pitchFamily="18" charset="0"/>
              </a:rPr>
              <a:t>д</a:t>
            </a: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, у, </a:t>
            </a:r>
            <a:r>
              <a:rPr lang="ru-RU" sz="3600" i="1" dirty="0" err="1">
                <a:solidFill>
                  <a:schemeClr val="tx1"/>
                </a:solidFill>
                <a:latin typeface="Georgia" pitchFamily="18" charset="0"/>
              </a:rPr>
              <a:t>з</a:t>
            </a:r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3600" i="1" dirty="0" smtClean="0">
                <a:solidFill>
                  <a:schemeClr val="tx1"/>
                </a:solidFill>
                <a:latin typeface="Georgia" pitchFamily="18" charset="0"/>
              </a:rPr>
              <a:t>; л, м </a:t>
            </a:r>
            <a:endParaRPr lang="ru-RU" sz="3600" i="1" dirty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tx1"/>
                </a:solidFill>
                <a:latin typeface="Georgia" pitchFamily="18" charset="0"/>
              </a:rPr>
              <a:t>буквы отличаются различным количеством совершенно одинаковых элементов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     (и, </a:t>
            </a:r>
            <a:r>
              <a:rPr lang="ru-RU" i="1" dirty="0" err="1">
                <a:solidFill>
                  <a:schemeClr val="tx1"/>
                </a:solidFill>
                <a:latin typeface="Georgia" pitchFamily="18" charset="0"/>
              </a:rPr>
              <a:t>ш</a:t>
            </a: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ru-RU" i="1" dirty="0" err="1">
                <a:solidFill>
                  <a:schemeClr val="tx1"/>
                </a:solidFill>
                <a:latin typeface="Georgia" pitchFamily="18" charset="0"/>
              </a:rPr>
              <a:t>ц</a:t>
            </a: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ru-RU" i="1" dirty="0" err="1">
                <a:solidFill>
                  <a:schemeClr val="tx1"/>
                </a:solidFill>
                <a:latin typeface="Georgia" pitchFamily="18" charset="0"/>
              </a:rPr>
              <a:t>щ</a:t>
            </a: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), </a:t>
            </a:r>
          </a:p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tx1"/>
                </a:solidFill>
                <a:latin typeface="Georgia" pitchFamily="18" charset="0"/>
              </a:rPr>
              <a:t>разным расположением их в пространстве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      (</a:t>
            </a:r>
            <a:r>
              <a:rPr lang="ru-RU" sz="2800" i="1" dirty="0" err="1">
                <a:solidFill>
                  <a:schemeClr val="tx1"/>
                </a:solidFill>
                <a:latin typeface="Georgia" pitchFamily="18" charset="0"/>
              </a:rPr>
              <a:t>ш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, т, в, </a:t>
            </a:r>
            <a:r>
              <a:rPr lang="ru-RU" sz="2800" i="1" dirty="0" err="1" smtClean="0">
                <a:solidFill>
                  <a:schemeClr val="tx1"/>
                </a:solidFill>
                <a:latin typeface="Georgia" pitchFamily="18" charset="0"/>
              </a:rPr>
              <a:t>д</a:t>
            </a:r>
            <a:r>
              <a:rPr lang="ru-RU" sz="2800" i="1" dirty="0" smtClean="0">
                <a:solidFill>
                  <a:schemeClr val="tx1"/>
                </a:solidFill>
                <a:latin typeface="Georgia" pitchFamily="18" charset="0"/>
              </a:rPr>
              <a:t>, б, с, э) </a:t>
            </a:r>
            <a:endParaRPr lang="ru-RU" sz="2800" i="1" dirty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800" dirty="0">
                <a:solidFill>
                  <a:schemeClr val="tx1"/>
                </a:solidFill>
                <a:latin typeface="Georgia" pitchFamily="18" charset="0"/>
              </a:rPr>
              <a:t>кроме одинаковых, есть дополнительные элементы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      (и, </a:t>
            </a:r>
            <a:r>
              <a:rPr lang="ru-RU" i="1" dirty="0" err="1">
                <a:solidFill>
                  <a:schemeClr val="tx1"/>
                </a:solidFill>
                <a:latin typeface="Georgia" pitchFamily="18" charset="0"/>
              </a:rPr>
              <a:t>ц</a:t>
            </a: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; </a:t>
            </a:r>
            <a:r>
              <a:rPr lang="ru-RU" i="1" dirty="0" err="1">
                <a:solidFill>
                  <a:schemeClr val="tx1"/>
                </a:solidFill>
                <a:latin typeface="Georgia" pitchFamily="18" charset="0"/>
              </a:rPr>
              <a:t>ш</a:t>
            </a: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ru-RU" i="1" dirty="0" err="1">
                <a:solidFill>
                  <a:schemeClr val="tx1"/>
                </a:solidFill>
                <a:latin typeface="Georgia" pitchFamily="18" charset="0"/>
              </a:rPr>
              <a:t>щ</a:t>
            </a: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672320103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ru-RU" sz="3600" i="1" dirty="0">
                <a:solidFill>
                  <a:schemeClr val="tx1"/>
                </a:solidFill>
              </a:rPr>
              <a:t>Типичные ошибки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8313" y="1412875"/>
            <a:ext cx="8229600" cy="4525963"/>
          </a:xfrm>
        </p:spPr>
        <p:txBody>
          <a:bodyPr/>
          <a:lstStyle/>
          <a:p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В </a:t>
            </a:r>
            <a:r>
              <a:rPr lang="ru-RU" sz="2800" i="1" dirty="0" err="1">
                <a:solidFill>
                  <a:schemeClr val="tx1"/>
                </a:solidFill>
                <a:latin typeface="Georgia" pitchFamily="18" charset="0"/>
              </a:rPr>
              <a:t>недописывании</a:t>
            </a: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 элементов букв </a:t>
            </a:r>
          </a:p>
          <a:p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В добавлении лишних элементов.</a:t>
            </a:r>
          </a:p>
          <a:p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В написании вместо нужного элемента относительно  сходного с ним. </a:t>
            </a:r>
          </a:p>
          <a:p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В неправильном расположении элементов букв в пространстве по отношению друг к другу.</a:t>
            </a:r>
          </a:p>
          <a:p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Полные буквенные замены касаются в основном сходных по начертанию букв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33540735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3323" y="2143116"/>
            <a:ext cx="5120640" cy="4071966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Сравнить картинки, найди отличия.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«Зашумлённые» рисунки – найди птиц среди ветвей.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Выбор из всех букв алфавита, сходных по начертанию   букв.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Называние   написанных   рядом   сходных   по начертанию   букв   (печатных  и  рукописных).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Узнавание недописанных букв.</a:t>
            </a:r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739896" y="285728"/>
            <a:ext cx="5120640" cy="171451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Для различения сходных по начертанию букв можно предложить следующие задания:</a:t>
            </a:r>
          </a:p>
        </p:txBody>
      </p:sp>
    </p:spTree>
    <p:extLst>
      <p:ext uri="{BB962C8B-B14F-4D97-AF65-F5344CB8AC3E}">
        <p14:creationId xmlns:p14="http://schemas.microsoft.com/office/powerpoint/2010/main" xmlns="" val="55580042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  <p:bldP spid="409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43306" y="642894"/>
            <a:ext cx="5500694" cy="621510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400" i="1" dirty="0">
                <a:solidFill>
                  <a:schemeClr val="tx1"/>
                </a:solidFill>
                <a:latin typeface="Georgia" pitchFamily="18" charset="0"/>
              </a:rPr>
              <a:t>Узнавание букв, наложенных друг на друга.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400" i="1" dirty="0">
                <a:solidFill>
                  <a:schemeClr val="tx1"/>
                </a:solidFill>
                <a:latin typeface="Georgia" pitchFamily="18" charset="0"/>
              </a:rPr>
              <a:t>Конструирование букв из элементов.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400" i="1" dirty="0">
                <a:solidFill>
                  <a:schemeClr val="tx1"/>
                </a:solidFill>
                <a:latin typeface="Georgia" pitchFamily="18" charset="0"/>
              </a:rPr>
              <a:t>Найди неправильные буквы.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400" i="1" dirty="0">
                <a:solidFill>
                  <a:schemeClr val="tx1"/>
                </a:solidFill>
                <a:latin typeface="Georgia" pitchFamily="18" charset="0"/>
              </a:rPr>
              <a:t>Переделать букву, сделать из одной буквы другую.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400" i="1" dirty="0">
                <a:solidFill>
                  <a:schemeClr val="tx1"/>
                </a:solidFill>
                <a:latin typeface="Georgia" pitchFamily="18" charset="0"/>
              </a:rPr>
              <a:t>Письмо под диктовку оптически сходных букв, а также слогов и слов, включающих эти буквы.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400" i="1" dirty="0">
                <a:solidFill>
                  <a:schemeClr val="tx1"/>
                </a:solidFill>
                <a:latin typeface="Georgia" pitchFamily="18" charset="0"/>
              </a:rPr>
              <a:t>Расшифруй слово.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3400" i="1" dirty="0">
                <a:solidFill>
                  <a:schemeClr val="tx1"/>
                </a:solidFill>
                <a:latin typeface="Georgia" pitchFamily="18" charset="0"/>
              </a:rPr>
              <a:t>Найди ошибки.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dirty="0">
              <a:solidFill>
                <a:schemeClr val="bg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4496457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43306" y="404664"/>
            <a:ext cx="5220657" cy="616760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</a:rPr>
              <a:t>Расшифруй и запиши слова.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chemeClr val="tx1"/>
                </a:solidFill>
              </a:rPr>
              <a:t>1 = б   ! = </a:t>
            </a:r>
            <a:r>
              <a:rPr lang="ru-RU" sz="2400" dirty="0" err="1">
                <a:solidFill>
                  <a:schemeClr val="tx1"/>
                </a:solidFill>
              </a:rPr>
              <a:t>д</a:t>
            </a:r>
            <a:r>
              <a:rPr lang="ru-RU" sz="2400" i="1" dirty="0">
                <a:solidFill>
                  <a:schemeClr val="tx1"/>
                </a:solidFill>
              </a:rPr>
              <a:t>     </a:t>
            </a:r>
            <a:r>
              <a:rPr lang="ru-RU" sz="2400" dirty="0">
                <a:solidFill>
                  <a:schemeClr val="tx1"/>
                </a:solidFill>
              </a:rPr>
              <a:t>по!1оро!ок,  1лю!о, 1у!ильник,  !о1ро!ушный.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dirty="0">
                <a:solidFill>
                  <a:schemeClr val="tx1"/>
                </a:solidFill>
              </a:rPr>
              <a:t>2 = </a:t>
            </a:r>
            <a:r>
              <a:rPr lang="ru-RU" sz="2400" dirty="0" err="1">
                <a:solidFill>
                  <a:schemeClr val="tx1"/>
                </a:solidFill>
              </a:rPr>
              <a:t>п</a:t>
            </a:r>
            <a:r>
              <a:rPr lang="ru-RU" sz="2400" dirty="0">
                <a:solidFill>
                  <a:schemeClr val="tx1"/>
                </a:solidFill>
              </a:rPr>
              <a:t>   3 =  т    2арЗа,  2лоЗник,  2оЗо2,  2лоЗ.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i="1" dirty="0">
                <a:solidFill>
                  <a:schemeClr val="tx1"/>
                </a:solidFill>
              </a:rPr>
              <a:t>|| - </a:t>
            </a:r>
            <a:r>
              <a:rPr lang="ru-RU" sz="2400" i="1" dirty="0" err="1">
                <a:solidFill>
                  <a:schemeClr val="tx1"/>
                </a:solidFill>
              </a:rPr>
              <a:t>п</a:t>
            </a:r>
            <a:r>
              <a:rPr lang="ru-RU" sz="2400" i="1" dirty="0">
                <a:solidFill>
                  <a:schemeClr val="tx1"/>
                </a:solidFill>
              </a:rPr>
              <a:t>   ||| - т     </a:t>
            </a:r>
            <a:r>
              <a:rPr lang="ru-RU" sz="2400" i="1" dirty="0" err="1">
                <a:solidFill>
                  <a:schemeClr val="tx1"/>
                </a:solidFill>
              </a:rPr>
              <a:t>||ор|||ной</a:t>
            </a:r>
            <a:r>
              <a:rPr lang="ru-RU" sz="2400" i="1" dirty="0">
                <a:solidFill>
                  <a:schemeClr val="tx1"/>
                </a:solidFill>
              </a:rPr>
              <a:t>   </a:t>
            </a:r>
            <a:r>
              <a:rPr lang="ru-RU" sz="2400" i="1" dirty="0" err="1">
                <a:solidFill>
                  <a:schemeClr val="tx1"/>
                </a:solidFill>
              </a:rPr>
              <a:t>||ос|||авил</a:t>
            </a:r>
            <a:r>
              <a:rPr lang="ru-RU" sz="2400" i="1" dirty="0">
                <a:solidFill>
                  <a:schemeClr val="tx1"/>
                </a:solidFill>
              </a:rPr>
              <a:t>   </a:t>
            </a:r>
            <a:r>
              <a:rPr lang="ru-RU" sz="2400" i="1" dirty="0" err="1">
                <a:solidFill>
                  <a:schemeClr val="tx1"/>
                </a:solidFill>
              </a:rPr>
              <a:t>за||ла|||ку</a:t>
            </a:r>
            <a:r>
              <a:rPr lang="ru-RU" sz="2400" i="1" dirty="0">
                <a:solidFill>
                  <a:schemeClr val="tx1"/>
                </a:solidFill>
              </a:rPr>
              <a:t>    на    </a:t>
            </a:r>
            <a:r>
              <a:rPr lang="ru-RU" sz="2400" i="1" dirty="0" err="1">
                <a:solidFill>
                  <a:schemeClr val="tx1"/>
                </a:solidFill>
              </a:rPr>
              <a:t>||аль|||о</a:t>
            </a:r>
            <a:r>
              <a:rPr lang="ru-RU" sz="2400" i="1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</a:rPr>
              <a:t>Исправь ошибки,  найди правильное слово.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бубина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дудина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будина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бидуна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дубина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дубна</a:t>
            </a:r>
            <a:endParaRPr lang="ru-RU" sz="2400" i="1" dirty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</a:rPr>
              <a:t> Найди и исправь ошибки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Воп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таучок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тлепёт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понкую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паупинку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.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Обнажбы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лесоруды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 свалили </a:t>
            </a:r>
            <a:r>
              <a:rPr lang="ru-RU" sz="2400" i="1" dirty="0" err="1">
                <a:solidFill>
                  <a:schemeClr val="tx1"/>
                </a:solidFill>
                <a:latin typeface="Georgia" pitchFamily="18" charset="0"/>
              </a:rPr>
              <a:t>дуд</a:t>
            </a:r>
            <a:r>
              <a:rPr lang="ru-RU" sz="2400" i="1" dirty="0">
                <a:solidFill>
                  <a:srgbClr val="CCFF66"/>
                </a:solidFill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0612345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68" name="Rectangle 1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Расшифруй и запиши слова.  </a:t>
            </a:r>
            <a:br>
              <a:rPr lang="ru-RU" sz="2800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800" i="1" dirty="0">
                <a:solidFill>
                  <a:schemeClr val="tx1"/>
                </a:solidFill>
                <a:latin typeface="Georgia" pitchFamily="18" charset="0"/>
              </a:rPr>
              <a:t>Найди лишнее слово</a:t>
            </a:r>
          </a:p>
        </p:txBody>
      </p:sp>
      <p:pic>
        <p:nvPicPr>
          <p:cNvPr id="44167" name="Picture 135" descr="таблиц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00113" y="1484313"/>
            <a:ext cx="7343775" cy="3744912"/>
          </a:xfrm>
        </p:spPr>
      </p:pic>
      <p:sp>
        <p:nvSpPr>
          <p:cNvPr id="44169" name="Text Box 137"/>
          <p:cNvSpPr txBox="1">
            <a:spLocks noChangeArrowheads="1"/>
          </p:cNvSpPr>
          <p:nvPr/>
        </p:nvSpPr>
        <p:spPr bwMode="auto">
          <a:xfrm>
            <a:off x="1116013" y="5516563"/>
            <a:ext cx="10588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latin typeface="Georgia" pitchFamily="18" charset="0"/>
              </a:rPr>
              <a:t>стул</a:t>
            </a:r>
          </a:p>
        </p:txBody>
      </p:sp>
      <p:sp>
        <p:nvSpPr>
          <p:cNvPr id="44170" name="Text Box 138"/>
          <p:cNvSpPr txBox="1">
            <a:spLocks noChangeArrowheads="1"/>
          </p:cNvSpPr>
          <p:nvPr/>
        </p:nvSpPr>
        <p:spPr bwMode="auto">
          <a:xfrm>
            <a:off x="3143240" y="5500702"/>
            <a:ext cx="135732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latin typeface="Georgia" pitchFamily="18" charset="0"/>
              </a:rPr>
              <a:t>кресло</a:t>
            </a:r>
          </a:p>
        </p:txBody>
      </p:sp>
      <p:sp>
        <p:nvSpPr>
          <p:cNvPr id="44171" name="Text Box 139"/>
          <p:cNvSpPr txBox="1">
            <a:spLocks noChangeArrowheads="1"/>
          </p:cNvSpPr>
          <p:nvPr/>
        </p:nvSpPr>
        <p:spPr bwMode="auto">
          <a:xfrm>
            <a:off x="5364163" y="5516563"/>
            <a:ext cx="10271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latin typeface="Georgia" pitchFamily="18" charset="0"/>
              </a:rPr>
              <a:t>муха</a:t>
            </a:r>
          </a:p>
        </p:txBody>
      </p:sp>
      <p:sp>
        <p:nvSpPr>
          <p:cNvPr id="44172" name="Text Box 140"/>
          <p:cNvSpPr txBox="1">
            <a:spLocks noChangeArrowheads="1"/>
          </p:cNvSpPr>
          <p:nvPr/>
        </p:nvSpPr>
        <p:spPr bwMode="auto">
          <a:xfrm>
            <a:off x="6784975" y="5486400"/>
            <a:ext cx="11477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latin typeface="Georgia" pitchFamily="18" charset="0"/>
              </a:rPr>
              <a:t>шкаф</a:t>
            </a:r>
          </a:p>
        </p:txBody>
      </p:sp>
    </p:spTree>
    <p:extLst>
      <p:ext uri="{BB962C8B-B14F-4D97-AF65-F5344CB8AC3E}">
        <p14:creationId xmlns:p14="http://schemas.microsoft.com/office/powerpoint/2010/main" xmlns="" val="2391329944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4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68" grpId="0"/>
      <p:bldP spid="44169" grpId="0"/>
      <p:bldP spid="44170" grpId="0"/>
      <p:bldP spid="44171" grpId="0"/>
      <p:bldP spid="4417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786182" y="-571528"/>
            <a:ext cx="5120640" cy="2721476"/>
          </a:xfrm>
        </p:spPr>
        <p:txBody>
          <a:bodyPr>
            <a:normAutofit/>
          </a:bodyPr>
          <a:lstStyle/>
          <a:p>
            <a:r>
              <a:rPr lang="ru-RU" sz="2400" b="1" i="1" dirty="0" err="1">
                <a:solidFill>
                  <a:schemeClr val="tx1"/>
                </a:solidFill>
                <a:latin typeface="Georgia" pitchFamily="18" charset="0"/>
              </a:rPr>
              <a:t>Аграмматическая</a:t>
            </a:r>
            <a:r>
              <a:rPr lang="ru-RU" sz="2400" b="1" i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tx1"/>
                </a:solidFill>
                <a:latin typeface="Georgia" pitchFamily="18" charset="0"/>
              </a:rPr>
              <a:t>дисграфия</a:t>
            </a: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2400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2400" i="1" dirty="0">
                <a:solidFill>
                  <a:schemeClr val="tx1"/>
                </a:solidFill>
                <a:latin typeface="Georgia" pitchFamily="18" charset="0"/>
              </a:rPr>
              <a:t>Задержка речевого развития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429124" y="2106613"/>
            <a:ext cx="4246564" cy="4351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i="1" dirty="0" smtClean="0">
                <a:latin typeface="Georgia" pitchFamily="18" charset="0"/>
              </a:rPr>
              <a:t>Причины: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i="1" dirty="0" smtClean="0">
                <a:latin typeface="Georgia" pitchFamily="18" charset="0"/>
              </a:rPr>
              <a:t>бедный </a:t>
            </a:r>
            <a:r>
              <a:rPr lang="ru-RU" sz="2800" i="1" dirty="0">
                <a:latin typeface="Georgia" pitchFamily="18" charset="0"/>
              </a:rPr>
              <a:t>словарный запас 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i="1" dirty="0">
                <a:latin typeface="Georgia" pitchFamily="18" charset="0"/>
              </a:rPr>
              <a:t>и неумение грамматически правильно </a:t>
            </a: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i="1" dirty="0">
                <a:latin typeface="Georgia" pitchFamily="18" charset="0"/>
              </a:rPr>
              <a:t>связывать слова между собой</a:t>
            </a:r>
            <a:r>
              <a:rPr lang="ru-RU" sz="2800" i="1" dirty="0">
                <a:solidFill>
                  <a:srgbClr val="FFFFFF"/>
                </a:solidFill>
                <a:latin typeface="Georgia" pitchFamily="18" charset="0"/>
              </a:rPr>
              <a:t>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600" dirty="0">
              <a:solidFill>
                <a:srgbClr val="0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755910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3323" y="2143116"/>
            <a:ext cx="5120640" cy="4714884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ru-RU" dirty="0">
                <a:solidFill>
                  <a:schemeClr val="tx1"/>
                </a:solidFill>
                <a:latin typeface="Georgia" pitchFamily="18" charset="0"/>
              </a:rPr>
              <a:t>Уточнение и обогащение словаря.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Подобрать синонимы, антонимы.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Подобрать глагол, прилагательное к существительному.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Образовывать прилагательное от существительного.</a:t>
            </a:r>
          </a:p>
          <a:p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Образовывать глаголы с различными приставками.</a:t>
            </a: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643306" y="142852"/>
            <a:ext cx="5120640" cy="2304288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chemeClr val="tx1"/>
                </a:solidFill>
                <a:latin typeface="Georgia" pitchFamily="18" charset="0"/>
              </a:rPr>
              <a:t>Основные направления работы:</a:t>
            </a:r>
            <a:r>
              <a:rPr lang="ru-RU" sz="3600" i="1" dirty="0">
                <a:solidFill>
                  <a:srgbClr val="FFA7A7"/>
                </a:solidFill>
                <a:latin typeface="Georgia" pitchFamily="18" charset="0"/>
              </a:rPr>
              <a:t/>
            </a:r>
            <a:br>
              <a:rPr lang="ru-RU" sz="3600" i="1" dirty="0">
                <a:solidFill>
                  <a:srgbClr val="FFA7A7"/>
                </a:solidFill>
                <a:latin typeface="Georgia" pitchFamily="18" charset="0"/>
              </a:rPr>
            </a:br>
            <a:endParaRPr lang="ru-RU" sz="3600" i="1" dirty="0">
              <a:solidFill>
                <a:srgbClr val="FFA7A7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05965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  <p:bldP spid="5120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891480"/>
            <a:ext cx="8229600" cy="288032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Georgia" pitchFamily="18" charset="0"/>
              </a:rPr>
              <a:t>П</a:t>
            </a:r>
            <a:r>
              <a:rPr lang="ru-RU" sz="2800" dirty="0" smtClean="0">
                <a:solidFill>
                  <a:schemeClr val="tx1"/>
                </a:solidFill>
                <a:latin typeface="Georgia" pitchFamily="18" charset="0"/>
              </a:rPr>
              <a:t>риёмы, </a:t>
            </a:r>
            <a:r>
              <a:rPr lang="ru-RU" sz="2800" dirty="0">
                <a:solidFill>
                  <a:schemeClr val="tx1"/>
                </a:solidFill>
                <a:latin typeface="Georgia" pitchFamily="18" charset="0"/>
              </a:rPr>
              <a:t>направленные на формирование </a:t>
            </a:r>
            <a:r>
              <a:rPr lang="ru-RU" sz="2800" dirty="0" smtClean="0">
                <a:solidFill>
                  <a:schemeClr val="tx1"/>
                </a:solidFill>
                <a:latin typeface="Georgia" pitchFamily="18" charset="0"/>
              </a:rPr>
              <a:t>орфографической </a:t>
            </a:r>
            <a:r>
              <a:rPr lang="ru-RU" sz="2800" dirty="0">
                <a:solidFill>
                  <a:schemeClr val="tx1"/>
                </a:solidFill>
                <a:latin typeface="Georgia" pitchFamily="18" charset="0"/>
              </a:rPr>
              <a:t>зоркости.</a:t>
            </a:r>
            <a:r>
              <a:rPr lang="ru-RU" sz="3600" dirty="0">
                <a:solidFill>
                  <a:srgbClr val="FFA7A7"/>
                </a:solidFill>
                <a:latin typeface="Georgia" pitchFamily="18" charset="0"/>
              </a:rPr>
              <a:t/>
            </a:r>
            <a:br>
              <a:rPr lang="ru-RU" sz="3600" dirty="0">
                <a:solidFill>
                  <a:srgbClr val="FFA7A7"/>
                </a:solidFill>
                <a:latin typeface="Georgia" pitchFamily="18" charset="0"/>
              </a:rPr>
            </a:br>
            <a:endParaRPr lang="ru-RU" sz="3600" dirty="0">
              <a:solidFill>
                <a:srgbClr val="FFA7A7"/>
              </a:solidFill>
              <a:latin typeface="Georgia" pitchFamily="18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00034" y="1214422"/>
            <a:ext cx="7858180" cy="528641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u-RU" i="1" dirty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Прочитай, запомни написание. Закрой глаза и повтори орфографически.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Прочитай, назови «опасные» буквы и объясни почему надо писать именно эту букву.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Georgia" pitchFamily="18" charset="0"/>
              </a:rPr>
              <a:t>Проверять от конца к началу предложения</a:t>
            </a: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Подчеркивать дугами слоги - слияния и полоской согласный без гласного. (</a:t>
            </a:r>
            <a:r>
              <a:rPr lang="ru-RU" i="1" dirty="0" err="1" smtClean="0">
                <a:solidFill>
                  <a:schemeClr val="tx1"/>
                </a:solidFill>
                <a:latin typeface="Georgia" pitchFamily="18" charset="0"/>
              </a:rPr>
              <a:t>ка-пу-с-та</a:t>
            </a: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).</a:t>
            </a:r>
          </a:p>
          <a:p>
            <a:pPr>
              <a:lnSpc>
                <a:spcPct val="90000"/>
              </a:lnSpc>
            </a:pP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Найди правильное слово среди неправильных.</a:t>
            </a:r>
          </a:p>
          <a:p>
            <a:pPr>
              <a:lnSpc>
                <a:spcPct val="90000"/>
              </a:lnSpc>
            </a:pP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Сравни предложения  (с ошибками и без ошибок). Найди ошибки.</a:t>
            </a:r>
          </a:p>
          <a:p>
            <a:pPr>
              <a:lnSpc>
                <a:spcPct val="90000"/>
              </a:lnSpc>
            </a:pP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Найди ошибки самостоятельно.</a:t>
            </a:r>
          </a:p>
          <a:p>
            <a:pPr>
              <a:lnSpc>
                <a:spcPct val="90000"/>
              </a:lnSpc>
            </a:pP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Спиши, выделяя «опасные» буквы.</a:t>
            </a:r>
          </a:p>
          <a:p>
            <a:pPr>
              <a:lnSpc>
                <a:spcPct val="90000"/>
              </a:lnSpc>
            </a:pPr>
            <a:r>
              <a:rPr lang="ru-RU" i="1" dirty="0" smtClean="0">
                <a:solidFill>
                  <a:schemeClr val="tx1"/>
                </a:solidFill>
                <a:latin typeface="Georgia" pitchFamily="18" charset="0"/>
              </a:rPr>
              <a:t>Спиши, пропуская «опасные» буквы.</a:t>
            </a:r>
          </a:p>
          <a:p>
            <a:pPr>
              <a:lnSpc>
                <a:spcPct val="80000"/>
              </a:lnSpc>
            </a:pPr>
            <a:endParaRPr lang="ru-RU" i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70922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42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43323" y="2428868"/>
            <a:ext cx="5120640" cy="287375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5400" i="1" dirty="0" smtClean="0">
                <a:solidFill>
                  <a:schemeClr val="tx1"/>
                </a:solidFill>
              </a:rPr>
              <a:t>Спасибо за внимание!</a:t>
            </a:r>
            <a:endParaRPr lang="ru-RU" sz="5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6404538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7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8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0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1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2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5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6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0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22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3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4_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1383</Words>
  <Application>Microsoft Office PowerPoint</Application>
  <PresentationFormat>Экран (4:3)</PresentationFormat>
  <Paragraphs>178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28</vt:i4>
      </vt:variant>
    </vt:vector>
  </HeadingPairs>
  <TitlesOfParts>
    <vt:vector size="40" baseType="lpstr">
      <vt:lpstr>7_Soho</vt:lpstr>
      <vt:lpstr>8_Soho</vt:lpstr>
      <vt:lpstr>10_Soho</vt:lpstr>
      <vt:lpstr>11_Soho</vt:lpstr>
      <vt:lpstr>12_Soho</vt:lpstr>
      <vt:lpstr>13_Soho</vt:lpstr>
      <vt:lpstr>15_Soho</vt:lpstr>
      <vt:lpstr>16_Soho</vt:lpstr>
      <vt:lpstr>20_Soho</vt:lpstr>
      <vt:lpstr>22_Soho</vt:lpstr>
      <vt:lpstr>23_Soho</vt:lpstr>
      <vt:lpstr>24_Soho</vt:lpstr>
      <vt:lpstr> Рекомендации  логопеда по исправлению дисграфии у младших школьников.</vt:lpstr>
      <vt:lpstr>Слайд 2</vt:lpstr>
      <vt:lpstr>Причины дисграфии</vt:lpstr>
      <vt:lpstr>неблагоприятные  внешние факторы </vt:lpstr>
      <vt:lpstr>Письмо - это многоуровневый процесс. Структура этого процесса зависит  от  вида письма.</vt:lpstr>
      <vt:lpstr>Диктант</vt:lpstr>
      <vt:lpstr>Слайд 7</vt:lpstr>
      <vt:lpstr>Списывание</vt:lpstr>
      <vt:lpstr>Сочинение и  изложение</vt:lpstr>
      <vt:lpstr>Акустическая дисграфия:  Замены букв, обозначающих акустически сходные звуки</vt:lpstr>
      <vt:lpstr>Типичные ошибки </vt:lpstr>
      <vt:lpstr>Упражнения   для преодоления замен букв.</vt:lpstr>
      <vt:lpstr>Дисграфия на почве нарушения языкового анализа и синтеза</vt:lpstr>
      <vt:lpstr>Типичные ошибки</vt:lpstr>
      <vt:lpstr>Формирование структуры предложения</vt:lpstr>
      <vt:lpstr>Приёмы формирования звукового анализа и синтеза</vt:lpstr>
      <vt:lpstr>Слайд 17</vt:lpstr>
      <vt:lpstr>   Оптическая  дисграфия   Замена букв по принципу оптического сходства и искажённое их написание</vt:lpstr>
      <vt:lpstr>Буквы, состоящие из однотипных элементов.</vt:lpstr>
      <vt:lpstr>Типичные ошибки</vt:lpstr>
      <vt:lpstr>Для различения сходных по начертанию букв можно предложить следующие задания:</vt:lpstr>
      <vt:lpstr>Слайд 22</vt:lpstr>
      <vt:lpstr>Слайд 23</vt:lpstr>
      <vt:lpstr>Расшифруй и запиши слова.   Найди лишнее слово</vt:lpstr>
      <vt:lpstr>Аграмматическая дисграфия Задержка речевого развития </vt:lpstr>
      <vt:lpstr>Основные направления работы: </vt:lpstr>
      <vt:lpstr>Приёмы, направленные на формирование орфографической зоркости. 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Дисграфия –  одна из наиболее частых причин неуспеваемости младших школьников</dc:title>
  <dc:creator>User</dc:creator>
  <cp:lastModifiedBy>димон</cp:lastModifiedBy>
  <cp:revision>33</cp:revision>
  <dcterms:created xsi:type="dcterms:W3CDTF">2001-12-31T23:42:36Z</dcterms:created>
  <dcterms:modified xsi:type="dcterms:W3CDTF">2018-11-01T02:01:57Z</dcterms:modified>
</cp:coreProperties>
</file>