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notesMasterIdLst>
    <p:notesMasterId r:id="rId22"/>
  </p:notesMasterIdLst>
  <p:sldIdLst>
    <p:sldId id="263" r:id="rId2"/>
    <p:sldId id="265" r:id="rId3"/>
    <p:sldId id="260" r:id="rId4"/>
    <p:sldId id="269" r:id="rId5"/>
    <p:sldId id="267" r:id="rId6"/>
    <p:sldId id="278" r:id="rId7"/>
    <p:sldId id="268" r:id="rId8"/>
    <p:sldId id="276" r:id="rId9"/>
    <p:sldId id="277" r:id="rId10"/>
    <p:sldId id="272" r:id="rId11"/>
    <p:sldId id="273" r:id="rId12"/>
    <p:sldId id="274" r:id="rId13"/>
    <p:sldId id="271" r:id="rId14"/>
    <p:sldId id="270" r:id="rId15"/>
    <p:sldId id="257" r:id="rId16"/>
    <p:sldId id="282" r:id="rId17"/>
    <p:sldId id="275" r:id="rId18"/>
    <p:sldId id="279" r:id="rId19"/>
    <p:sldId id="280" r:id="rId20"/>
    <p:sldId id="28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120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53D02-877A-4ABB-8C1B-3EE9359403C6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817E2-5CD2-4843-B640-DF59BB273B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172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817E2-5CD2-4843-B640-DF59BB273B4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17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72816"/>
            <a:ext cx="8458200" cy="1470025"/>
          </a:xfrm>
        </p:spPr>
        <p:txBody>
          <a:bodyPr/>
          <a:lstStyle/>
          <a:p>
            <a:pPr algn="ctr"/>
            <a:r>
              <a:rPr lang="ru-RU" dirty="0" smtClean="0"/>
              <a:t>Исследовательская работа ученика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>
                <a:latin typeface="+mn-lt"/>
              </a:rPr>
              <a:t>Структура работы: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074362"/>
          </a:xfrm>
        </p:spPr>
        <p:txBody>
          <a:bodyPr/>
          <a:lstStyle/>
          <a:p>
            <a:pPr marL="109728" indent="0">
              <a:buNone/>
            </a:pPr>
            <a:r>
              <a:rPr lang="ru-RU" dirty="0" smtClean="0"/>
              <a:t>1. Титульный лист - </a:t>
            </a:r>
            <a:r>
              <a:rPr lang="ru-RU" b="1" dirty="0" smtClean="0">
                <a:solidFill>
                  <a:srgbClr val="FF0000"/>
                </a:solidFill>
              </a:rPr>
              <a:t>не нумеруется!</a:t>
            </a:r>
          </a:p>
          <a:p>
            <a:pPr marL="109728" indent="0">
              <a:buNone/>
            </a:pPr>
            <a:r>
              <a:rPr lang="ru-RU" dirty="0" smtClean="0"/>
              <a:t>2. Содержание (оглавление) – </a:t>
            </a:r>
            <a:r>
              <a:rPr lang="ru-RU" b="1" dirty="0" smtClean="0">
                <a:solidFill>
                  <a:srgbClr val="FF0000"/>
                </a:solidFill>
              </a:rPr>
              <a:t>не нумеруется!</a:t>
            </a:r>
            <a:endParaRPr lang="ru-RU" b="1" dirty="0" smtClean="0"/>
          </a:p>
          <a:p>
            <a:pPr marL="109728" indent="0">
              <a:buNone/>
            </a:pPr>
            <a:r>
              <a:rPr lang="ru-RU" dirty="0" smtClean="0"/>
              <a:t>3. Введение  - </a:t>
            </a:r>
            <a:r>
              <a:rPr lang="ru-RU" b="1" dirty="0" smtClean="0">
                <a:solidFill>
                  <a:srgbClr val="FF0000"/>
                </a:solidFill>
              </a:rPr>
              <a:t>начинается нумерация! </a:t>
            </a:r>
            <a:r>
              <a:rPr lang="ru-RU" b="1" dirty="0" smtClean="0"/>
              <a:t>(</a:t>
            </a:r>
            <a:r>
              <a:rPr lang="ru-RU" dirty="0" smtClean="0"/>
              <a:t>в центре нижнего поля страницы</a:t>
            </a:r>
            <a:r>
              <a:rPr lang="ru-RU" b="1" dirty="0" smtClean="0"/>
              <a:t>)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на новой странице!</a:t>
            </a:r>
          </a:p>
          <a:p>
            <a:pPr marL="109728" indent="0">
              <a:buNone/>
            </a:pPr>
            <a:r>
              <a:rPr lang="ru-RU" dirty="0" smtClean="0"/>
              <a:t>4. Основная часть – </a:t>
            </a:r>
            <a:r>
              <a:rPr lang="ru-RU" b="1" dirty="0" smtClean="0">
                <a:solidFill>
                  <a:srgbClr val="FF0000"/>
                </a:solidFill>
              </a:rPr>
              <a:t>на новой странице!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5. Заключение - </a:t>
            </a:r>
            <a:r>
              <a:rPr lang="ru-RU" b="1" dirty="0" smtClean="0">
                <a:solidFill>
                  <a:srgbClr val="FF0000"/>
                </a:solidFill>
              </a:rPr>
              <a:t>на новой странице!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6. Список использованной литературы – </a:t>
            </a:r>
            <a:r>
              <a:rPr lang="ru-RU" b="1" dirty="0" smtClean="0">
                <a:solidFill>
                  <a:srgbClr val="FF0000"/>
                </a:solidFill>
              </a:rPr>
              <a:t>на новой странице!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7</a:t>
            </a:r>
            <a:r>
              <a:rPr lang="ru-RU" dirty="0" smtClean="0"/>
              <a:t>. Приложения.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214282" y="742856"/>
            <a:ext cx="8643998" cy="628654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400" b="1" dirty="0" smtClean="0"/>
              <a:t>ХАБАРОВСКИЙ КРАЙ</a:t>
            </a:r>
            <a:endParaRPr lang="ru-RU" sz="1400" dirty="0" smtClean="0"/>
          </a:p>
          <a:p>
            <a:pPr algn="ctr">
              <a:buNone/>
            </a:pPr>
            <a:r>
              <a:rPr lang="ru-RU" sz="1400" b="1" dirty="0" smtClean="0"/>
              <a:t>ХАБАРОВСКИЙ МУНИЦИПАЛЬНЫЙ РАЙОН</a:t>
            </a:r>
            <a:endParaRPr lang="ru-RU" sz="1400" dirty="0" smtClean="0"/>
          </a:p>
          <a:p>
            <a:pPr algn="ctr">
              <a:buNone/>
            </a:pPr>
            <a:r>
              <a:rPr lang="ru-RU" sz="1400" b="1" dirty="0" smtClean="0"/>
              <a:t>МУНИЦИПАЛЬНОЕ КАЗЕННОЕ ОБРАЗОВАТЕЛЬНОЕ УЧРЕЖДЕНИЕ</a:t>
            </a:r>
            <a:endParaRPr lang="ru-RU" sz="1400" dirty="0" smtClean="0"/>
          </a:p>
          <a:p>
            <a:pPr algn="ctr">
              <a:buNone/>
            </a:pPr>
            <a:r>
              <a:rPr lang="ru-RU" sz="1400" b="1" dirty="0" smtClean="0"/>
              <a:t>СРЕДНЯЯ ОБЩЕОБРАЗОВАТЕЛЬНАЯ ШКОЛА С.ТАЕЖНОЕ</a:t>
            </a:r>
            <a:endParaRPr lang="ru-RU" sz="1400" dirty="0" smtClean="0"/>
          </a:p>
          <a:p>
            <a:pPr>
              <a:buNone/>
            </a:pPr>
            <a:r>
              <a:rPr lang="ru-RU" sz="1400" b="1" dirty="0" smtClean="0"/>
              <a:t> </a:t>
            </a:r>
            <a:endParaRPr lang="ru-RU" sz="1400" dirty="0" smtClean="0"/>
          </a:p>
          <a:p>
            <a:pPr algn="ctr">
              <a:buNone/>
            </a:pPr>
            <a:r>
              <a:rPr lang="ru-RU" sz="1400" b="1" dirty="0" smtClean="0"/>
              <a:t>ШКОЛЬНАЯ НАУЧНО-ПРАКТИЧЕСКАЯ КОНФЕРЕНЦИЯ </a:t>
            </a:r>
            <a:endParaRPr lang="ru-RU" sz="1400" dirty="0" smtClean="0"/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«ШАГ В БУДУЩЕЕ» - 2018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 smtClean="0"/>
              <a:t> </a:t>
            </a:r>
            <a:endParaRPr lang="ru-RU" sz="1400" dirty="0" smtClean="0"/>
          </a:p>
          <a:p>
            <a:pPr algn="ctr">
              <a:buNone/>
            </a:pPr>
            <a:r>
              <a:rPr lang="ru-RU" sz="1400" b="1" dirty="0" smtClean="0"/>
              <a:t>ИССЛЕДОВАТЕЛЬСКАЯ РАБОТА</a:t>
            </a:r>
          </a:p>
          <a:p>
            <a:pPr>
              <a:buNone/>
            </a:pPr>
            <a:r>
              <a:rPr lang="ru-RU" sz="1000" b="1" dirty="0" smtClean="0"/>
              <a:t> </a:t>
            </a:r>
            <a:endParaRPr lang="ru-RU" sz="1000" dirty="0" smtClean="0"/>
          </a:p>
          <a:p>
            <a:pPr>
              <a:buNone/>
            </a:pPr>
            <a:r>
              <a:rPr lang="ru-RU" sz="1000" b="1" dirty="0" smtClean="0"/>
              <a:t> </a:t>
            </a:r>
            <a:endParaRPr lang="ru-RU" sz="1000" dirty="0" smtClean="0"/>
          </a:p>
          <a:p>
            <a:pPr>
              <a:buNone/>
            </a:pPr>
            <a:r>
              <a:rPr lang="ru-RU" sz="1000" dirty="0" smtClean="0"/>
              <a:t> </a:t>
            </a:r>
          </a:p>
          <a:p>
            <a:pPr algn="r">
              <a:buNone/>
            </a:pPr>
            <a:r>
              <a:rPr lang="ru-RU" sz="1400" b="1" dirty="0" smtClean="0"/>
              <a:t>                                                                                                                                                                                                 Автор работы:   </a:t>
            </a:r>
            <a:r>
              <a:rPr lang="ru-RU" sz="1400" b="1" dirty="0" err="1" smtClean="0"/>
              <a:t>Гоцулов</a:t>
            </a:r>
            <a:r>
              <a:rPr lang="ru-RU" sz="1400" b="1" dirty="0" smtClean="0"/>
              <a:t> Юрий  </a:t>
            </a:r>
            <a:endParaRPr lang="ru-RU" sz="1400" dirty="0" smtClean="0"/>
          </a:p>
          <a:p>
            <a:pPr algn="r">
              <a:buNone/>
            </a:pPr>
            <a:r>
              <a:rPr lang="ru-RU" sz="1400" b="1" dirty="0" smtClean="0"/>
              <a:t>                                                                                                         6А класс</a:t>
            </a:r>
            <a:endParaRPr lang="ru-RU" sz="1400" dirty="0" smtClean="0"/>
          </a:p>
          <a:p>
            <a:pPr algn="r">
              <a:buNone/>
            </a:pPr>
            <a:r>
              <a:rPr lang="ru-RU" sz="1400" b="1" dirty="0" smtClean="0"/>
              <a:t>                                                                                                Руководитель: </a:t>
            </a:r>
            <a:endParaRPr lang="ru-RU" sz="1400" dirty="0" smtClean="0"/>
          </a:p>
          <a:p>
            <a:pPr algn="r">
              <a:buNone/>
            </a:pPr>
            <a:r>
              <a:rPr lang="ru-RU" sz="1400" b="1" dirty="0" smtClean="0"/>
              <a:t>                                                                 Пахомова Елена Анатольевна</a:t>
            </a:r>
            <a:endParaRPr lang="ru-RU" sz="1400" dirty="0" smtClean="0"/>
          </a:p>
          <a:p>
            <a:pPr algn="r">
              <a:buNone/>
            </a:pPr>
            <a:r>
              <a:rPr lang="ru-RU" sz="1400" b="1" dirty="0" smtClean="0"/>
              <a:t>                                                                               учитель математики</a:t>
            </a:r>
            <a:endParaRPr lang="ru-RU" sz="1400" dirty="0" smtClean="0"/>
          </a:p>
          <a:p>
            <a:pPr algn="r">
              <a:buNone/>
            </a:pPr>
            <a:r>
              <a:rPr lang="ru-RU" sz="1400" dirty="0" smtClean="0"/>
              <a:t> </a:t>
            </a:r>
          </a:p>
          <a:p>
            <a:pPr>
              <a:buNone/>
            </a:pPr>
            <a:r>
              <a:rPr lang="ru-RU" sz="1000" dirty="0" smtClean="0"/>
              <a:t> </a:t>
            </a:r>
          </a:p>
          <a:p>
            <a:pPr>
              <a:buNone/>
            </a:pPr>
            <a:r>
              <a:rPr lang="ru-RU" sz="1000" dirty="0" smtClean="0"/>
              <a:t> </a:t>
            </a:r>
          </a:p>
          <a:p>
            <a:pPr algn="ctr">
              <a:buNone/>
            </a:pPr>
            <a:r>
              <a:rPr lang="ru-RU" sz="1400" dirty="0" smtClean="0"/>
              <a:t>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Хабаровск – 43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 2018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/>
              <a:t> </a:t>
            </a:r>
          </a:p>
          <a:p>
            <a:endParaRPr lang="ru-RU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908720"/>
            <a:ext cx="8572560" cy="5287963"/>
          </a:xfrm>
        </p:spPr>
        <p:txBody>
          <a:bodyPr>
            <a:normAutofit fontScale="77500" lnSpcReduction="2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29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Содержание</a:t>
            </a:r>
            <a:endParaRPr lang="ru-RU" sz="2900" b="1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ru-RU" sz="2900" dirty="0" smtClean="0"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Введение.                                                                                             3 - 4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І. Топонимы родного края                                                                  5 - 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Наука топонимика.                                                                            5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                                                                         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Классификация топонимов по признакам.                                     6 -  11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Имена на карте района.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Результаты опроса учащихся.                                                          12                                             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Заключение.                                                                                        13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Литература.                                                                                         14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sz="29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Приложения                                                                                        15</a:t>
            </a:r>
            <a:endParaRPr lang="ru-RU" sz="29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8396"/>
            <a:ext cx="8258204" cy="71438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Введение: что должно быть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036496" cy="583264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моего исследования значима для меня на личностном уровне: я люблю свою малую родину и считаю, что каждый человек должен знать то место, где он живет, интересоваться его историей. Тем более, что 2017 год знаменателен тем, что наш Хабаровский район отмечает 80-летний юбилей.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топонимы родного края.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история происхождения топонимов родного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и систематизировать имеющуюся информацию по данному вопросу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7984" y="1196752"/>
            <a:ext cx="8229600" cy="554461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исследования: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выяснить смысловое значение и происхождение географических названий – топонимов нашего края, то это позволит  более глубоко познать историю малой родины.</a:t>
            </a:r>
          </a:p>
          <a:p>
            <a:pPr>
              <a:lnSpc>
                <a:spcPct val="120000"/>
              </a:lnSpc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исследования:</a:t>
            </a:r>
          </a:p>
          <a:p>
            <a:pPr>
              <a:lnSpc>
                <a:spcPct val="120000"/>
              </a:lnSpc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изучить информацию из имеющейся литературы и интернет ресурсов по данному вопросу.</a:t>
            </a:r>
          </a:p>
          <a:p>
            <a:pPr>
              <a:lnSpc>
                <a:spcPct val="120000"/>
              </a:lnSpc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выявить осведомлённость учащихся нашей школы в знании ими названий географических объектов края и происхождения этих названий. </a:t>
            </a:r>
          </a:p>
          <a:p>
            <a:pPr>
              <a:lnSpc>
                <a:spcPct val="120000"/>
              </a:lnSpc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собрать фотоматериал.</a:t>
            </a:r>
          </a:p>
          <a:p>
            <a:pPr>
              <a:lnSpc>
                <a:spcPct val="120000"/>
              </a:lnSpc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создать видео презентацию</a:t>
            </a:r>
          </a:p>
          <a:p>
            <a:pPr>
              <a:lnSpc>
                <a:spcPct val="120000"/>
              </a:lnSpc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создать топонимический словарик школьника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698396"/>
            <a:ext cx="8258204" cy="71438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Введение: что должно быть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149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82372"/>
            <a:ext cx="8258204" cy="71438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Введение: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должно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быть!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68760"/>
            <a:ext cx="8572560" cy="530577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 smtClean="0"/>
              <a:t>Методы исследования</a:t>
            </a:r>
            <a:r>
              <a:rPr lang="ru-RU" sz="2400" dirty="0" smtClean="0"/>
              <a:t>:</a:t>
            </a:r>
          </a:p>
          <a:p>
            <a:pPr algn="just"/>
            <a:r>
              <a:rPr lang="ru-RU" sz="2400" dirty="0" smtClean="0"/>
              <a:t>-поиск, анализ информации, опрос, обобщение, анализ.</a:t>
            </a:r>
          </a:p>
          <a:p>
            <a:pPr algn="just"/>
            <a:r>
              <a:rPr lang="ru-RU" sz="2400" b="1" dirty="0" smtClean="0"/>
              <a:t>Теоретическая значимость работы</a:t>
            </a:r>
            <a:r>
              <a:rPr lang="ru-RU" sz="2400" dirty="0" smtClean="0"/>
              <a:t> в том, что она поможет расширить и углубить знания о родном крае, поможет сделать их конкретными. Покажет, что по тому, как человек относится к истории своей малой родины, как он свято хранит память о тех людях, которые стояли у истоков ее истории, можно судить о его нравственных качествах.</a:t>
            </a:r>
          </a:p>
          <a:p>
            <a:pPr algn="just"/>
            <a:r>
              <a:rPr lang="ru-RU" sz="2400" b="1" dirty="0" smtClean="0"/>
              <a:t> Практическая значимость исследования</a:t>
            </a:r>
            <a:r>
              <a:rPr lang="ru-RU" sz="2400" dirty="0" smtClean="0"/>
              <a:t> заключается в использовании материалов данной тематики в практической деятельности педагогами и учащимися.</a:t>
            </a:r>
          </a:p>
          <a:p>
            <a:pPr>
              <a:buNone/>
            </a:pP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 предмет исследования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49792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то, что будет взято учащимся для изучения и исследования.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объекта исследования содержится в ответе на вопрос: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рассматривается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(река Амур)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объекта, его свойства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особенности. Обычно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предмета исследования содержится в ответе на вопрос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что изучается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(мифы об Амуре)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51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объекта и предмета исследования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6015971"/>
              </p:ext>
            </p:extLst>
          </p:nvPr>
        </p:nvGraphicFramePr>
        <p:xfrm>
          <a:off x="107504" y="1196753"/>
          <a:ext cx="8928992" cy="562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4464496"/>
              </a:tblGrid>
              <a:tr h="379632">
                <a:tc>
                  <a:txBody>
                    <a:bodyPr/>
                    <a:lstStyle/>
                    <a:p>
                      <a:r>
                        <a:rPr lang="ru-RU" dirty="0"/>
                        <a:t>Объект исследования: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Предмет исследования:</a:t>
                      </a:r>
                    </a:p>
                  </a:txBody>
                  <a:tcPr anchor="ctr"/>
                </a:tc>
              </a:tr>
              <a:tr h="379632">
                <a:tc>
                  <a:txBody>
                    <a:bodyPr/>
                    <a:lstStyle/>
                    <a:p>
                      <a:r>
                        <a:rPr lang="ru-RU"/>
                        <a:t>магнит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свойства магнитов</a:t>
                      </a:r>
                    </a:p>
                  </a:txBody>
                  <a:tcPr anchor="ctr"/>
                </a:tc>
              </a:tr>
              <a:tr h="646981">
                <a:tc>
                  <a:txBody>
                    <a:bodyPr/>
                    <a:lstStyle/>
                    <a:p>
                      <a:r>
                        <a:rPr lang="ru-RU" dirty="0" smtClean="0"/>
                        <a:t>Великая Отечественная</a:t>
                      </a:r>
                      <a:r>
                        <a:rPr lang="ru-RU" baseline="0" dirty="0" smtClean="0"/>
                        <a:t> война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Хабаровчане –участники Великой Отечественной войны</a:t>
                      </a:r>
                      <a:endParaRPr lang="ru-RU" dirty="0"/>
                    </a:p>
                  </a:txBody>
                  <a:tcPr anchor="ctr"/>
                </a:tc>
              </a:tr>
              <a:tr h="936080">
                <a:tc>
                  <a:txBody>
                    <a:bodyPr/>
                    <a:lstStyle/>
                    <a:p>
                      <a:r>
                        <a:rPr lang="ru-RU" dirty="0"/>
                        <a:t>тригонометрические уравнения и их системы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способы отбора корней в тригонометрических уравнениях и системах</a:t>
                      </a:r>
                    </a:p>
                  </a:txBody>
                  <a:tcPr anchor="ctr"/>
                </a:tc>
              </a:tr>
              <a:tr h="379632">
                <a:tc>
                  <a:txBody>
                    <a:bodyPr/>
                    <a:lstStyle/>
                    <a:p>
                      <a:r>
                        <a:rPr lang="ru-RU" dirty="0"/>
                        <a:t>учащиеся и </a:t>
                      </a:r>
                      <a:r>
                        <a:rPr lang="ru-RU" dirty="0" smtClean="0"/>
                        <a:t>педагоги </a:t>
                      </a:r>
                      <a:r>
                        <a:rPr lang="ru-RU" dirty="0"/>
                        <a:t>школы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зависимость от СМС</a:t>
                      </a:r>
                    </a:p>
                  </a:txBody>
                  <a:tcPr anchor="ctr"/>
                </a:tc>
              </a:tr>
              <a:tr h="655257">
                <a:tc>
                  <a:txBody>
                    <a:bodyPr/>
                    <a:lstStyle/>
                    <a:p>
                      <a:r>
                        <a:rPr lang="ru-RU"/>
                        <a:t>английские предложения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способы и причины расположения слов в английских предложениях</a:t>
                      </a:r>
                    </a:p>
                  </a:txBody>
                  <a:tcPr anchor="ctr"/>
                </a:tc>
              </a:tr>
              <a:tr h="936080">
                <a:tc>
                  <a:txBody>
                    <a:bodyPr/>
                    <a:lstStyle/>
                    <a:p>
                      <a:r>
                        <a:rPr lang="ru-RU" dirty="0"/>
                        <a:t>социальные сироты, находящиеся в реабилитационном центре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процесс социальной поддержки и защиты детей-сирот и детей, оставшихся без попечения родителей</a:t>
                      </a:r>
                    </a:p>
                  </a:txBody>
                  <a:tcPr anchor="ctr"/>
                </a:tc>
              </a:tr>
              <a:tr h="655257">
                <a:tc>
                  <a:txBody>
                    <a:bodyPr/>
                    <a:lstStyle/>
                    <a:p>
                      <a:r>
                        <a:rPr lang="ru-RU" dirty="0"/>
                        <a:t>микроклимат учебных помещений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условия микроклимата в учебных помещениях</a:t>
                      </a:r>
                    </a:p>
                  </a:txBody>
                  <a:tcPr anchor="ctr"/>
                </a:tc>
              </a:tr>
              <a:tr h="655257">
                <a:tc>
                  <a:txBody>
                    <a:bodyPr/>
                    <a:lstStyle/>
                    <a:p>
                      <a:r>
                        <a:rPr lang="ru-RU" dirty="0" smtClean="0"/>
                        <a:t>чипсы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влияние чипсов на здоровье детей</a:t>
                      </a:r>
                    </a:p>
                    <a:p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9406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r>
              <a:rPr lang="ru-RU" dirty="0"/>
              <a:t>Основной текст </a:t>
            </a:r>
            <a:r>
              <a:rPr lang="ru-RU" dirty="0" smtClean="0"/>
              <a:t>работы может быть </a:t>
            </a:r>
            <a:r>
              <a:rPr lang="ru-RU" dirty="0"/>
              <a:t>разделен на отдельные части (разделы, </a:t>
            </a:r>
            <a:r>
              <a:rPr lang="ru-RU" dirty="0" smtClean="0"/>
              <a:t>главы) </a:t>
            </a:r>
            <a:r>
              <a:rPr lang="ru-RU" dirty="0"/>
              <a:t>в соответствии с логикой </a:t>
            </a:r>
            <a:r>
              <a:rPr lang="ru-RU" dirty="0" smtClean="0"/>
              <a:t>работы.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Название раздела/главы  </a:t>
            </a:r>
            <a:r>
              <a:rPr lang="ru-RU" dirty="0"/>
              <a:t>должно быть выделено жирным шрифтом и пробелом (пропуском строки). </a:t>
            </a:r>
          </a:p>
        </p:txBody>
      </p:sp>
    </p:spTree>
    <p:extLst>
      <p:ext uri="{BB962C8B-B14F-4D97-AF65-F5344CB8AC3E}">
        <p14:creationId xmlns:p14="http://schemas.microsoft.com/office/powerpoint/2010/main" val="78817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/>
          <a:lstStyle/>
          <a:p>
            <a:r>
              <a:rPr lang="ru-RU" dirty="0"/>
              <a:t>Основная задача заключения – показать, что поставленная перед работой цель </a:t>
            </a:r>
            <a:r>
              <a:rPr lang="ru-RU" dirty="0" smtClean="0"/>
              <a:t>достигнута.</a:t>
            </a: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/>
              <a:t>также приводятся интересные следствия из результатов работы, указываются области их применения и другие важные выводы.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461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13688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Все приложения нумеруются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(</a:t>
            </a:r>
            <a:r>
              <a:rPr lang="ru-RU" b="1" dirty="0">
                <a:solidFill>
                  <a:srgbClr val="FF0000"/>
                </a:solidFill>
              </a:rPr>
              <a:t>без знака №) и должны иметь тематические </a:t>
            </a:r>
            <a:r>
              <a:rPr lang="ru-RU" b="1" dirty="0" smtClean="0">
                <a:solidFill>
                  <a:srgbClr val="FF0000"/>
                </a:solidFill>
              </a:rPr>
              <a:t>заголовки</a:t>
            </a:r>
            <a:r>
              <a:rPr lang="ru-RU" b="1" dirty="0">
                <a:solidFill>
                  <a:srgbClr val="FF0000"/>
                </a:solidFill>
              </a:rPr>
              <a:t>!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тексте должна быть ссылка на каждое приложение. </a:t>
            </a:r>
          </a:p>
        </p:txBody>
      </p:sp>
    </p:spTree>
    <p:extLst>
      <p:ext uri="{BB962C8B-B14F-4D97-AF65-F5344CB8AC3E}">
        <p14:creationId xmlns:p14="http://schemas.microsoft.com/office/powerpoint/2010/main" val="224891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786874" cy="5715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315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Формат страницы - А4.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Шрифт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 шрифта – 14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междустрочный интервал – полуторный; выравнивание текста – по ширине.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страницы: верхнее и нижнее – 1см; левое – 3см, правое – 1 см; отступ красной строки – 1,25см.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На конкурс принимаются исследовательские работы объемом до 15 печатных страниц (без учета страниц приложения);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Страницы работы нумеруются в центре нижнего поля страницы. Нумерация начинается с 3 страницы (после титульного листа и содержания/оглавления).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524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Процедура защиты.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64586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точное и эмоциональное изложение сути исследования! Краткое отражение основного содержания (</a:t>
            </a:r>
            <a:r>
              <a:rPr lang="ru-RU" dirty="0" smtClean="0">
                <a:solidFill>
                  <a:srgbClr val="FF0000"/>
                </a:solidFill>
              </a:rPr>
              <a:t>у выступающего должны быть тезисы!</a:t>
            </a:r>
            <a:r>
              <a:rPr lang="ru-RU" dirty="0" smtClean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FF0000"/>
                </a:solidFill>
              </a:rPr>
              <a:t>недопустимо </a:t>
            </a:r>
            <a:r>
              <a:rPr lang="ru-RU" dirty="0" smtClean="0"/>
              <a:t>зачитывание работы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FF0000"/>
                </a:solidFill>
              </a:rPr>
              <a:t>допускаемая </a:t>
            </a:r>
            <a:r>
              <a:rPr lang="ru-RU" dirty="0" smtClean="0"/>
              <a:t>регламентом продолжительность выступления - </a:t>
            </a:r>
            <a:r>
              <a:rPr lang="ru-RU" dirty="0" smtClean="0">
                <a:solidFill>
                  <a:srgbClr val="FF0000"/>
                </a:solidFill>
              </a:rPr>
              <a:t>10-15 минут! 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придерживаться отдельного плана,  соответствующего структуре и логике исследовательской работы.</a:t>
            </a:r>
          </a:p>
          <a:p>
            <a:r>
              <a:rPr lang="ru-RU" dirty="0" smtClean="0"/>
              <a:t>если у аудитории возник интерес предусмотрены  ответы на вопросы.</a:t>
            </a:r>
          </a:p>
          <a:p>
            <a:r>
              <a:rPr lang="ru-RU" dirty="0" smtClean="0"/>
              <a:t>Написанная работа и защита – совершенно </a:t>
            </a:r>
            <a:r>
              <a:rPr lang="ru-RU" dirty="0" smtClean="0">
                <a:solidFill>
                  <a:srgbClr val="FF0000"/>
                </a:solidFill>
              </a:rPr>
              <a:t>разные жанры научного творчества!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фла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771800" y="188640"/>
            <a:ext cx="612068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ХАБАРОВСКИЙ КРАЙ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ХАБАРОВСКИЙ МУНИЦИПАЛЬНЫЙ РАЙОН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СРЕДНЯЯ ОБЩЕОБРАЗОВАТЕЛЬНАЯ ШКОЛА с.ТАЕЖНОЕ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536" y="1604766"/>
            <a:ext cx="5616624" cy="64807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6400" b="1" dirty="0" smtClean="0">
                <a:solidFill>
                  <a:schemeClr val="bg1"/>
                </a:solidFill>
              </a:rPr>
              <a:t>  </a:t>
            </a:r>
            <a:r>
              <a:rPr lang="ru-RU" sz="6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ШКОЛЬНАЯ НАУЧНО-ПРАКТИЧЕСКАЯ  КОНФЕРЕНЦИЯ</a:t>
            </a:r>
          </a:p>
          <a:p>
            <a:pPr algn="ctr">
              <a:buNone/>
            </a:pPr>
            <a:r>
              <a:rPr lang="ru-RU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«ШАГ В БУДУЩЕЕ» </a:t>
            </a:r>
            <a:r>
              <a:rPr lang="ru-RU" sz="8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7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ученик\Desktop\Coat_of_arms_of_Khabarovsky_raion_(Khabarovsk_krai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244" y="357166"/>
            <a:ext cx="2507930" cy="3143272"/>
          </a:xfrm>
          <a:prstGeom prst="rect">
            <a:avLst/>
          </a:prstGeom>
          <a:noFill/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52389" y="4000505"/>
            <a:ext cx="8591577" cy="1948776"/>
          </a:xfrm>
          <a:prstGeom prst="ellipseRibbon">
            <a:avLst>
              <a:gd name="adj1" fmla="val 15240"/>
              <a:gd name="adj2" fmla="val 75000"/>
              <a:gd name="adj3" fmla="val 12500"/>
            </a:avLst>
          </a:prstGeom>
          <a:gradFill rotWithShape="1">
            <a:gsLst>
              <a:gs pos="12000">
                <a:srgbClr val="983A10"/>
              </a:gs>
              <a:gs pos="50000">
                <a:srgbClr val="FFD525"/>
              </a:gs>
              <a:gs pos="100000">
                <a:srgbClr val="B54513"/>
              </a:gs>
            </a:gsLst>
            <a:lin ang="0" scaled="1"/>
          </a:gradFill>
          <a:ln w="12700">
            <a:solidFill>
              <a:srgbClr val="FFC000"/>
            </a:solidFill>
            <a:round/>
            <a:headEnd/>
            <a:tailEnd/>
          </a:ln>
          <a:effectLst>
            <a:outerShdw blurRad="50800" dist="127000" dir="2700000" algn="tl" rotWithShape="0">
              <a:prstClr val="black">
                <a:alpha val="54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</a:rPr>
              <a:t>Роль знаков препинания в тексте</a:t>
            </a:r>
          </a:p>
          <a:p>
            <a:pPr algn="ctr">
              <a:defRPr/>
            </a:pPr>
            <a:endParaRPr lang="ru-RU" sz="20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</a:rPr>
              <a:t>Исследовательская работа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</a:rPr>
              <a:t>ученицы 5 – А класса</a:t>
            </a:r>
          </a:p>
          <a:p>
            <a:pPr algn="ctr"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</a:rPr>
              <a:t>Мудровой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</a:rPr>
              <a:t> Полины Дмитриевны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712968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sz="2600" b="1" dirty="0" smtClean="0"/>
          </a:p>
          <a:p>
            <a:pPr marL="109728" indent="0">
              <a:buNone/>
            </a:pPr>
            <a:r>
              <a:rPr lang="ru-RU" sz="2600" b="1" dirty="0" smtClean="0"/>
              <a:t>Презентация</a:t>
            </a:r>
            <a:r>
              <a:rPr lang="ru-RU" sz="2600" dirty="0" smtClean="0"/>
              <a:t> – (</a:t>
            </a:r>
            <a:r>
              <a:rPr lang="ru-RU" sz="2600" dirty="0"/>
              <a:t>от лат. </a:t>
            </a:r>
            <a:r>
              <a:rPr lang="ru-RU" sz="2600" dirty="0" err="1" smtClean="0"/>
              <a:t>Praesentatio</a:t>
            </a:r>
            <a:r>
              <a:rPr lang="ru-RU" sz="2600" dirty="0" smtClean="0"/>
              <a:t>-представление</a:t>
            </a:r>
            <a:r>
              <a:rPr lang="ru-RU" sz="2600" dirty="0"/>
              <a:t>) официальное представление, </a:t>
            </a:r>
            <a:r>
              <a:rPr lang="ru-RU" sz="2600" dirty="0" smtClean="0"/>
              <a:t>открытие чего-либо </a:t>
            </a:r>
            <a:r>
              <a:rPr lang="ru-RU" sz="2600" dirty="0"/>
              <a:t>созданного, организованного</a:t>
            </a:r>
            <a:r>
              <a:rPr lang="ru-RU" sz="2600" dirty="0" smtClean="0"/>
              <a:t>.</a:t>
            </a:r>
          </a:p>
          <a:p>
            <a:pPr marL="109728" indent="0">
              <a:buNone/>
            </a:pPr>
            <a:endParaRPr lang="ru-RU" sz="2600" dirty="0"/>
          </a:p>
          <a:p>
            <a:pPr marL="109728" indent="0">
              <a:buNone/>
            </a:pPr>
            <a:r>
              <a:rPr lang="ru-RU" sz="2600" dirty="0"/>
              <a:t>Презентация </a:t>
            </a:r>
            <a:r>
              <a:rPr lang="ru-RU" sz="2600" dirty="0" smtClean="0"/>
              <a:t>– наглядное </a:t>
            </a:r>
            <a:r>
              <a:rPr lang="ru-RU" sz="2600" dirty="0"/>
              <a:t>представление, дополнение доклада, выступления на </a:t>
            </a:r>
            <a:r>
              <a:rPr lang="ru-RU" sz="2600" dirty="0" smtClean="0"/>
              <a:t>занятии, </a:t>
            </a:r>
            <a:r>
              <a:rPr lang="ru-RU" sz="2600" dirty="0"/>
              <a:t>внеклассном мероприятии, </a:t>
            </a:r>
            <a:r>
              <a:rPr lang="ru-RU" sz="2600" dirty="0" smtClean="0"/>
              <a:t>научно-практической </a:t>
            </a:r>
            <a:r>
              <a:rPr lang="ru-RU" sz="2600" dirty="0"/>
              <a:t>конференции.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869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229600" cy="5161760"/>
          </a:xfrm>
        </p:spPr>
        <p:txBody>
          <a:bodyPr>
            <a:normAutofit fontScale="25000" lnSpcReduction="20000"/>
          </a:bodyPr>
          <a:lstStyle/>
          <a:p>
            <a:pPr marL="109728" indent="0">
              <a:buNone/>
            </a:pPr>
            <a:r>
              <a:rPr lang="ru-RU" sz="1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презентации</a:t>
            </a:r>
          </a:p>
          <a:p>
            <a:pPr marL="109728" indent="0">
              <a:buNone/>
            </a:pPr>
            <a:endParaRPr lang="ru-RU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1.Титульный слайд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должен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содержать следующую информацию:</a:t>
            </a:r>
          </a:p>
          <a:p>
            <a:pPr marL="109728" indent="0">
              <a:buNone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Название проекта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Фамилия, Имя, класс автора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Фамилия, Имя, Отчество, должность руководителя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marL="109728" indent="0">
              <a:buNone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Название учебного заведения,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защиты проекта</a:t>
            </a:r>
          </a:p>
          <a:p>
            <a:pPr marL="109728" indent="0">
              <a:buNone/>
            </a:pP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2.Введение–основная 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возможно: проблема,</a:t>
            </a:r>
          </a:p>
          <a:p>
            <a:pPr marL="109728" indent="0"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гипотеза,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</a:p>
          <a:p>
            <a:pPr marL="109728" indent="0">
              <a:buNone/>
            </a:pP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Основная часть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–презентация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своего исследования</a:t>
            </a:r>
          </a:p>
          <a:p>
            <a:pPr marL="109728" indent="0"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(используемая теория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текстовом документе проекта; теорию необходимо знать, чтобы ответить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возникающие вопросы).</a:t>
            </a:r>
          </a:p>
          <a:p>
            <a:pPr marL="109728" indent="0">
              <a:buNone/>
            </a:pP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4.Заключение–выводы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подтверждение или опровержение первоначально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выдвигаемой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гипотезы.</a:t>
            </a:r>
          </a:p>
          <a:p>
            <a:pPr marL="109728" indent="0">
              <a:buNone/>
            </a:pP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5.Спасибо 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84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568952" cy="5472608"/>
          </a:xfrm>
        </p:spPr>
        <p:txBody>
          <a:bodyPr>
            <a:noAutofit/>
          </a:bodyPr>
          <a:lstStyle/>
          <a:p>
            <a:pPr marL="109728" indent="0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слайды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(кроме первого) должны содержать порядковый номер,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углу (размер шрифта–не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2.Каждый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(кроме первого) должен иметь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короткое название (заголовок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набранное шрифтом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 и более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основной размер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шрифта.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 текста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шрифта ≥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пт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4.Поля слайдов 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0,5 см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каждой стороны.</a:t>
            </a:r>
          </a:p>
          <a:p>
            <a:pPr marL="109728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5.Использование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звуковых эффектов в ходе демонстрации презентации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желательны.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 оформлению презентации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23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616624"/>
          </a:xfrm>
        </p:spPr>
        <p:txBody>
          <a:bodyPr>
            <a:normAutofit fontScale="25000" lnSpcReduction="20000"/>
          </a:bodyPr>
          <a:lstStyle/>
          <a:p>
            <a:pPr marL="109728" indent="0">
              <a:lnSpc>
                <a:spcPct val="120000"/>
              </a:lnSpc>
              <a:buNone/>
            </a:pPr>
            <a:r>
              <a:rPr lang="ru-RU" sz="9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выступления не допускается переход на Интернет ресурсы, всю 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дополнительную информацию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предварительно разместить в одной папке с </a:t>
            </a:r>
          </a:p>
          <a:p>
            <a:pPr marL="109728" indent="0">
              <a:lnSpc>
                <a:spcPct val="120000"/>
              </a:lnSpc>
              <a:buNone/>
            </a:pP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презентацией (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т.е.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только локальные).</a:t>
            </a:r>
          </a:p>
          <a:p>
            <a:pPr marL="109728" indent="0">
              <a:lnSpc>
                <a:spcPct val="120000"/>
              </a:lnSpc>
              <a:buNone/>
            </a:pP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Для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слайдов применять один эффект их 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перехода</a:t>
            </a:r>
            <a:endParaRPr lang="ru-RU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lnSpc>
                <a:spcPct val="120000"/>
              </a:lnSpc>
              <a:buNone/>
            </a:pP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стилевое решение.</a:t>
            </a:r>
          </a:p>
          <a:p>
            <a:pPr marL="109728" indent="0">
              <a:lnSpc>
                <a:spcPct val="120000"/>
              </a:lnSpc>
              <a:buNone/>
            </a:pP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Изображения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размещенные на одном слайде желательно 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единому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размеру.</a:t>
            </a:r>
          </a:p>
          <a:p>
            <a:pPr marL="109728" indent="0">
              <a:lnSpc>
                <a:spcPct val="120000"/>
              </a:lnSpc>
              <a:buNone/>
            </a:pP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Таблицы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оформлять в одном стиле, выделить шапку таблицы.</a:t>
            </a:r>
          </a:p>
          <a:p>
            <a:pPr marL="109728" indent="0">
              <a:lnSpc>
                <a:spcPct val="120000"/>
              </a:lnSpc>
              <a:buNone/>
            </a:pP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Списки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для 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2-х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 объектов, 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одноуровневых 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списков – один </a:t>
            </a: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lang="ru-RU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маркеров.</a:t>
            </a:r>
            <a:endParaRPr lang="ru-RU" sz="11200" dirty="0"/>
          </a:p>
        </p:txBody>
      </p:sp>
    </p:spTree>
    <p:extLst>
      <p:ext uri="{BB962C8B-B14F-4D97-AF65-F5344CB8AC3E}">
        <p14:creationId xmlns:p14="http://schemas.microsoft.com/office/powerpoint/2010/main" val="1445608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302224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Спасибо </a:t>
            </a:r>
            <a:br>
              <a:rPr lang="ru-RU" sz="7200" dirty="0" smtClean="0"/>
            </a:br>
            <a:r>
              <a:rPr lang="ru-RU" sz="7200" dirty="0" smtClean="0"/>
              <a:t>за внимание!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38094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647</TotalTime>
  <Words>1059</Words>
  <Application>Microsoft Office PowerPoint</Application>
  <PresentationFormat>Экран (4:3)</PresentationFormat>
  <Paragraphs>159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Городская</vt:lpstr>
      <vt:lpstr>Исследовательская работа ученика</vt:lpstr>
      <vt:lpstr> Структура работы:  </vt:lpstr>
      <vt:lpstr>Презентация PowerPoint</vt:lpstr>
      <vt:lpstr>Презентация PowerPoint</vt:lpstr>
      <vt:lpstr>Введение: что должно быть! </vt:lpstr>
      <vt:lpstr>Введение: что должно быть! </vt:lpstr>
      <vt:lpstr>Введение: что должно быть!</vt:lpstr>
      <vt:lpstr>Объект и предмет исследования</vt:lpstr>
      <vt:lpstr>Примеры объекта и предмета исследования</vt:lpstr>
      <vt:lpstr>Основная часть</vt:lpstr>
      <vt:lpstr>Заключение </vt:lpstr>
      <vt:lpstr>Приложение </vt:lpstr>
      <vt:lpstr>Оформление</vt:lpstr>
      <vt:lpstr>2. Процедура защиты. </vt:lpstr>
      <vt:lpstr>ХАБАРОВСКИЙ КРАЙ ХАБАРОВСКИЙ МУНИЦИПАЛЬНЫЙ РАЙОН МУНИЦИПАЛЬНОЕ КАЗЕННОЕ ОБЩЕОБРАЗОВАТЕЛЬНОЕ УЧРЕЖДЕНИЕ  СРЕДНЯЯ ОБЩЕОБРАЗОВАТЕЛЬНАЯ ШКОЛА с.ТАЕЖНОЕ</vt:lpstr>
      <vt:lpstr>Презентация PowerPoint</vt:lpstr>
      <vt:lpstr>Презентация PowerPoint</vt:lpstr>
      <vt:lpstr>Требования к  оформлению презентации</vt:lpstr>
      <vt:lpstr> </vt:lpstr>
      <vt:lpstr>Спасибо 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ХАБАРОВСКИЙ КРАЙ ХАБАРОВСКИЙ МУНИЦИПАЛЬНЫЙ РАЙОН МУНИЦИПАЛЬНОЕ КАЗЕННОЕ ОБЩЕОБРАЗОВАТЕЛЬНОЕ УЧРЕЖДЕНИЕ  СРЕДНЯЯ ОБЩЕОБРАЗОВАТЕЛЬНАЯ ШКОЛА с.ТАЕЖНОЕ</dc:title>
  <dc:creator>ученик</dc:creator>
  <cp:lastModifiedBy>Сергей</cp:lastModifiedBy>
  <cp:revision>37</cp:revision>
  <dcterms:created xsi:type="dcterms:W3CDTF">2017-04-04T09:11:15Z</dcterms:created>
  <dcterms:modified xsi:type="dcterms:W3CDTF">2019-01-29T11:19:09Z</dcterms:modified>
</cp:coreProperties>
</file>