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19" r:id="rId2"/>
    <p:sldId id="320" r:id="rId3"/>
    <p:sldId id="296" r:id="rId4"/>
    <p:sldId id="330" r:id="rId5"/>
    <p:sldId id="328" r:id="rId6"/>
    <p:sldId id="315" r:id="rId7"/>
    <p:sldId id="321" r:id="rId8"/>
    <p:sldId id="331" r:id="rId9"/>
    <p:sldId id="327" r:id="rId10"/>
    <p:sldId id="332" r:id="rId11"/>
    <p:sldId id="334" r:id="rId12"/>
    <p:sldId id="333" r:id="rId13"/>
    <p:sldId id="323" r:id="rId14"/>
    <p:sldId id="336" r:id="rId15"/>
    <p:sldId id="337" r:id="rId16"/>
    <p:sldId id="335" r:id="rId17"/>
    <p:sldId id="338" r:id="rId18"/>
    <p:sldId id="326" r:id="rId19"/>
    <p:sldId id="342" r:id="rId20"/>
    <p:sldId id="343" r:id="rId21"/>
    <p:sldId id="344" r:id="rId22"/>
    <p:sldId id="345" r:id="rId23"/>
    <p:sldId id="348" r:id="rId24"/>
    <p:sldId id="346" r:id="rId25"/>
    <p:sldId id="347" r:id="rId26"/>
    <p:sldId id="349" r:id="rId27"/>
    <p:sldId id="339" r:id="rId28"/>
    <p:sldId id="341" r:id="rId29"/>
    <p:sldId id="279" r:id="rId30"/>
    <p:sldId id="313" r:id="rId31"/>
    <p:sldId id="311" r:id="rId32"/>
    <p:sldId id="299" r:id="rId33"/>
    <p:sldId id="300" r:id="rId34"/>
    <p:sldId id="325" r:id="rId35"/>
    <p:sldId id="314" r:id="rId36"/>
    <p:sldId id="297" r:id="rId37"/>
  </p:sldIdLst>
  <p:sldSz cx="9144000" cy="6858000" type="screen4x3"/>
  <p:notesSz cx="6858000" cy="91440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0000"/>
    <a:srgbClr val="FFE48F"/>
    <a:srgbClr val="AA72D4"/>
    <a:srgbClr val="FFEFFF"/>
    <a:srgbClr val="C7F6F4"/>
    <a:srgbClr val="EAEAEA"/>
    <a:srgbClr val="000000"/>
    <a:srgbClr val="1B9A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9536" autoAdjust="0"/>
    <p:restoredTop sz="94629" autoAdjust="0"/>
  </p:normalViewPr>
  <p:slideViewPr>
    <p:cSldViewPr>
      <p:cViewPr>
        <p:scale>
          <a:sx n="71" d="100"/>
          <a:sy n="71" d="100"/>
        </p:scale>
        <p:origin x="-852" y="-7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CAEAC-6F03-4D5B-93E7-177965161CE1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8A1D8A-0E34-4352-8C97-4BEFB0FF8F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701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68E9067-6982-45C3-9573-50F56778CA12}" type="slidenum">
              <a:rPr lang="ru-RU" smtClean="0"/>
              <a:pPr/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47442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smtClean="0">
              <a:latin typeface="Arial" charset="0"/>
            </a:endParaRPr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092EC2-CA66-41BC-9C0F-C603E18619A9}" type="slidenum">
              <a:rPr lang="ru-RU" altLang="ru-RU"/>
              <a:pPr/>
              <a:t>24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white">
          <a:xfrm>
            <a:off x="3048000" y="457200"/>
            <a:ext cx="5867400" cy="1752600"/>
          </a:xfrm>
        </p:spPr>
        <p:txBody>
          <a:bodyPr/>
          <a:lstStyle>
            <a:lvl1pPr>
              <a:defRPr sz="4000" b="1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990600" y="4953000"/>
            <a:ext cx="73152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 b="1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4178300" y="5957888"/>
            <a:ext cx="13081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ru-RU" sz="2800" b="1">
                <a:solidFill>
                  <a:schemeClr val="tx2"/>
                </a:solidFill>
                <a:latin typeface="Verdana" pitchFamily="34" charset="0"/>
              </a:rPr>
              <a:t>LOGO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39F4CB-03FA-48E4-8882-D7A88E6252A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018639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3E5EB4-E4BE-4CC6-8995-A08BBFF1CB30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73051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0BB30-8A5D-4218-97FF-D1F61A748B44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991658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13761-A1C5-4391-AB38-AD717A1ACDFC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021270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AC596D-3773-4DFE-A2E9-6E8B78033DC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959487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66C992-F636-49E9-9225-D6A51DE07BF9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910765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8A6D44-CD2B-461E-8D28-92F493A3A204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90911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0C9F83-3653-4934-A54F-CE5E06C82600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88149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51CB50-B0B6-4412-8C08-7AF2D11AE9FF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92844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6172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6172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CA8555-1134-44AB-A028-FBF3C2FCC1E0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261779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5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867400" y="6443663"/>
            <a:ext cx="2895600" cy="290512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429000" y="6446838"/>
            <a:ext cx="2133600" cy="258762"/>
          </a:xfrm>
        </p:spPr>
        <p:txBody>
          <a:bodyPr/>
          <a:lstStyle>
            <a:lvl1pPr>
              <a:defRPr/>
            </a:lvl1pPr>
          </a:lstStyle>
          <a:p>
            <a:fld id="{0FD98C13-4AB0-4C1E-99C3-8A51E83AE05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927540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2" name="Object 18"/>
          <p:cNvGraphicFramePr>
            <a:graphicFrameLocks noChangeAspect="1"/>
          </p:cNvGraphicFramePr>
          <p:nvPr/>
        </p:nvGraphicFramePr>
        <p:xfrm>
          <a:off x="0" y="-26988"/>
          <a:ext cx="9144000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Image" r:id="rId15" imgW="6450794" imgH="952045" progId="">
                  <p:embed/>
                </p:oleObj>
              </mc:Choice>
              <mc:Fallback>
                <p:oleObj name="Image" r:id="rId15" imgW="6450794" imgH="952045" progId="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26988"/>
                        <a:ext cx="9144000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1B9AD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1D528D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0C0C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67400" y="6443663"/>
            <a:ext cx="2895600" cy="29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29000" y="6446838"/>
            <a:ext cx="2133600" cy="25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solidFill>
                  <a:schemeClr val="tx2"/>
                </a:solidFill>
                <a:latin typeface="+mn-lt"/>
              </a:defRPr>
            </a:lvl1pPr>
          </a:lstStyle>
          <a:p>
            <a:fld id="{5EF560A4-3161-4A03-B691-FBC5F69A94D6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152400"/>
            <a:ext cx="82296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upr-khbr.ippk.ru/images/img/id_3410/uoaxmr_pu_odarennye_deti.zip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10" Type="http://schemas.openxmlformats.org/officeDocument/2006/relationships/image" Target="../media/image72.jpeg"/><Relationship Id="rId4" Type="http://schemas.openxmlformats.org/officeDocument/2006/relationships/image" Target="../media/image66.jpeg"/><Relationship Id="rId9" Type="http://schemas.openxmlformats.org/officeDocument/2006/relationships/image" Target="../media/image7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4429124" y="785794"/>
            <a:ext cx="4500594" cy="1571636"/>
          </a:xfrm>
        </p:spPr>
        <p:txBody>
          <a:bodyPr/>
          <a:lstStyle/>
          <a:p>
            <a:pPr algn="ctr"/>
            <a:r>
              <a:rPr lang="ru-RU" sz="2000" i="1" dirty="0" smtClean="0">
                <a:solidFill>
                  <a:schemeClr val="accent4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«Создание образовательного пространства для развития детской одаренности в  сельской общеобразовательной школе»</a:t>
            </a:r>
            <a:r>
              <a:rPr lang="ru-RU" sz="2000" i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i="1" dirty="0">
              <a:solidFill>
                <a:schemeClr val="accent4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61" t="76481" r="26560" b="15754"/>
          <a:stretch/>
        </p:blipFill>
        <p:spPr bwMode="auto">
          <a:xfrm>
            <a:off x="4067944" y="5949280"/>
            <a:ext cx="1368152" cy="592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285720" y="3714752"/>
            <a:ext cx="8501122" cy="1928826"/>
          </a:xfrm>
        </p:spPr>
        <p:txBody>
          <a:bodyPr/>
          <a:lstStyle/>
          <a:p>
            <a:r>
              <a:rPr lang="ru-RU" altLang="ru-RU" sz="2400" i="1" dirty="0" smtClean="0">
                <a:solidFill>
                  <a:srgbClr val="740000"/>
                </a:solidFill>
                <a:latin typeface="Georgia" pitchFamily="18" charset="0"/>
              </a:rPr>
              <a:t>Хабаровский край </a:t>
            </a:r>
          </a:p>
          <a:p>
            <a:r>
              <a:rPr lang="ru-RU" altLang="ru-RU" sz="2400" i="1" dirty="0" smtClean="0">
                <a:solidFill>
                  <a:srgbClr val="740000"/>
                </a:solidFill>
                <a:latin typeface="Georgia" pitchFamily="18" charset="0"/>
              </a:rPr>
              <a:t>Хабаровский</a:t>
            </a:r>
            <a:r>
              <a:rPr lang="ru-RU" altLang="ru-RU" sz="3200" i="1" dirty="0" smtClean="0">
                <a:solidFill>
                  <a:srgbClr val="740000"/>
                </a:solidFill>
                <a:latin typeface="Georgia" pitchFamily="18" charset="0"/>
              </a:rPr>
              <a:t> </a:t>
            </a:r>
            <a:r>
              <a:rPr lang="ru-RU" altLang="ru-RU" sz="2400" i="1" dirty="0" smtClean="0">
                <a:solidFill>
                  <a:srgbClr val="740000"/>
                </a:solidFill>
                <a:latin typeface="Georgia" pitchFamily="18" charset="0"/>
              </a:rPr>
              <a:t>муниципальный район </a:t>
            </a:r>
            <a:endParaRPr lang="ru-RU" altLang="ru-RU" sz="3200" i="1" dirty="0" smtClean="0">
              <a:solidFill>
                <a:srgbClr val="740000"/>
              </a:solidFill>
              <a:latin typeface="Georgia" pitchFamily="18" charset="0"/>
            </a:endParaRPr>
          </a:p>
          <a:p>
            <a:r>
              <a:rPr lang="ru-RU" altLang="ru-RU" sz="2400" i="1" dirty="0" smtClean="0">
                <a:solidFill>
                  <a:srgbClr val="740000"/>
                </a:solidFill>
                <a:latin typeface="Georgia" pitchFamily="18" charset="0"/>
              </a:rPr>
              <a:t>Муниципальное казенное </a:t>
            </a:r>
          </a:p>
          <a:p>
            <a:r>
              <a:rPr lang="ru-RU" altLang="ru-RU" sz="2400" i="1" dirty="0" smtClean="0">
                <a:solidFill>
                  <a:srgbClr val="740000"/>
                </a:solidFill>
                <a:latin typeface="Georgia" pitchFamily="18" charset="0"/>
              </a:rPr>
              <a:t>общеобразовательное учреждение </a:t>
            </a:r>
          </a:p>
          <a:p>
            <a:r>
              <a:rPr lang="ru-RU" altLang="ru-RU" sz="2400" i="1" dirty="0" smtClean="0">
                <a:solidFill>
                  <a:srgbClr val="740000"/>
                </a:solidFill>
                <a:latin typeface="Georgia" pitchFamily="18" charset="0"/>
              </a:rPr>
              <a:t>средняя общеобразовательная школа с.Таежное </a:t>
            </a:r>
            <a:endParaRPr lang="ru-RU" altLang="ru-RU" sz="2000" i="1" dirty="0" smtClean="0">
              <a:solidFill>
                <a:srgbClr val="740000"/>
              </a:solidFill>
              <a:latin typeface="Georgia" pitchFamily="18" charset="0"/>
            </a:endParaRPr>
          </a:p>
          <a:p>
            <a:endParaRPr lang="en-US" altLang="ru-RU" dirty="0"/>
          </a:p>
        </p:txBody>
      </p:sp>
      <p:pic>
        <p:nvPicPr>
          <p:cNvPr id="11" name="Picture 2" descr="http://1.bp.blogspot.com/-etGFI5nUkcs/UxWvUdTuNVI/AAAAAAAABbM/AHstfcZshA0/s1600/%D0%B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4356032" cy="3268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52400"/>
            <a:ext cx="8092410" cy="563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 b="1" i="1" dirty="0" smtClean="0">
                <a:solidFill>
                  <a:srgbClr val="C00000"/>
                </a:solidFill>
                <a:latin typeface="Georgia" pitchFamily="18" charset="0"/>
              </a:rPr>
              <a:t>Нормативно-правовая база</a:t>
            </a:r>
            <a:endParaRPr lang="ru-RU" sz="26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48" y="5715016"/>
            <a:ext cx="5715040" cy="919401"/>
          </a:xfrm>
          <a:prstGeom prst="roundRect">
            <a:avLst/>
          </a:prstGeom>
          <a:solidFill>
            <a:srgbClr val="FFE48F"/>
          </a:solidFill>
          <a:ln w="28575">
            <a:solidFill>
              <a:srgbClr val="FFFF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4"/>
                </a:solidFill>
                <a:latin typeface="Georgia" pitchFamily="18" charset="0"/>
              </a:rPr>
              <a:t>Программа развития </a:t>
            </a:r>
            <a:r>
              <a:rPr lang="ru-RU" sz="1600" b="1" i="1" dirty="0">
                <a:solidFill>
                  <a:schemeClr val="accent4"/>
                </a:solidFill>
                <a:latin typeface="Georgia" pitchFamily="18" charset="0"/>
              </a:rPr>
              <a:t>школы </a:t>
            </a:r>
          </a:p>
          <a:p>
            <a:pPr algn="ctr"/>
            <a:r>
              <a:rPr lang="ru-RU" sz="1600" b="1" i="1" dirty="0">
                <a:solidFill>
                  <a:schemeClr val="accent4"/>
                </a:solidFill>
                <a:latin typeface="Georgia" pitchFamily="18" charset="0"/>
              </a:rPr>
              <a:t>«Ступени к успеху»</a:t>
            </a:r>
          </a:p>
          <a:p>
            <a:pPr algn="ctr"/>
            <a:r>
              <a:rPr lang="ru-RU" sz="1600" b="1" i="1" dirty="0">
                <a:solidFill>
                  <a:schemeClr val="accent4"/>
                </a:solidFill>
                <a:latin typeface="Georgia" pitchFamily="18" charset="0"/>
              </a:rPr>
              <a:t>Программа </a:t>
            </a:r>
            <a:r>
              <a:rPr lang="ru-RU" sz="1600" b="1" dirty="0">
                <a:solidFill>
                  <a:schemeClr val="accent4"/>
                </a:solidFill>
                <a:latin typeface="Georgia" pitchFamily="18" charset="0"/>
              </a:rPr>
              <a:t>школы «Одаренные дети»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38138" y="908050"/>
            <a:ext cx="8353425" cy="2032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ru-RU" b="1" dirty="0">
                <a:solidFill>
                  <a:schemeClr val="accent4"/>
                </a:solidFill>
                <a:latin typeface="Georgia" pitchFamily="18" charset="0"/>
              </a:rPr>
              <a:t>Указ Президента Российской Федерации от 07.05. 2018 № 204 «О Национальных целях и стратегических задачах развития РФ на период  до 2024 года»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b="1" dirty="0">
                <a:solidFill>
                  <a:schemeClr val="accent4"/>
                </a:solidFill>
                <a:latin typeface="Georgia" pitchFamily="18" charset="0"/>
              </a:rPr>
              <a:t>Концепция национального проекта «Развитие образования»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b="1" dirty="0">
                <a:solidFill>
                  <a:schemeClr val="accent4"/>
                </a:solidFill>
                <a:latin typeface="Georgia" pitchFamily="18" charset="0"/>
              </a:rPr>
              <a:t>Федеральный проект «Успех каждого ребенка»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b="1" dirty="0">
                <a:solidFill>
                  <a:schemeClr val="accent4"/>
                </a:solidFill>
                <a:latin typeface="Georgia" pitchFamily="18" charset="0"/>
              </a:rPr>
              <a:t>Государственная программа Хабаровского края «Развитие образования  в  Хабаровском крае»</a:t>
            </a:r>
          </a:p>
        </p:txBody>
      </p:sp>
      <p:sp>
        <p:nvSpPr>
          <p:cNvPr id="11" name="Freeform 3"/>
          <p:cNvSpPr>
            <a:spLocks noEditPoints="1"/>
          </p:cNvSpPr>
          <p:nvPr/>
        </p:nvSpPr>
        <p:spPr bwMode="gray">
          <a:xfrm>
            <a:off x="250825" y="3357562"/>
            <a:ext cx="2160588" cy="1357322"/>
          </a:xfrm>
          <a:custGeom>
            <a:avLst/>
            <a:gdLst>
              <a:gd name="T0" fmla="*/ 1092 w 2820"/>
              <a:gd name="T1" fmla="*/ 50 h 2912"/>
              <a:gd name="T2" fmla="*/ 822 w 2820"/>
              <a:gd name="T3" fmla="*/ 168 h 2912"/>
              <a:gd name="T4" fmla="*/ 594 w 2820"/>
              <a:gd name="T5" fmla="*/ 300 h 2912"/>
              <a:gd name="T6" fmla="*/ 406 w 2820"/>
              <a:gd name="T7" fmla="*/ 446 h 2912"/>
              <a:gd name="T8" fmla="*/ 254 w 2820"/>
              <a:gd name="T9" fmla="*/ 604 h 2912"/>
              <a:gd name="T10" fmla="*/ 140 w 2820"/>
              <a:gd name="T11" fmla="*/ 772 h 2912"/>
              <a:gd name="T12" fmla="*/ 60 w 2820"/>
              <a:gd name="T13" fmla="*/ 944 h 2912"/>
              <a:gd name="T14" fmla="*/ 14 w 2820"/>
              <a:gd name="T15" fmla="*/ 1122 h 2912"/>
              <a:gd name="T16" fmla="*/ 0 w 2820"/>
              <a:gd name="T17" fmla="*/ 1300 h 2912"/>
              <a:gd name="T18" fmla="*/ 18 w 2820"/>
              <a:gd name="T19" fmla="*/ 1476 h 2912"/>
              <a:gd name="T20" fmla="*/ 64 w 2820"/>
              <a:gd name="T21" fmla="*/ 1650 h 2912"/>
              <a:gd name="T22" fmla="*/ 138 w 2820"/>
              <a:gd name="T23" fmla="*/ 1818 h 2912"/>
              <a:gd name="T24" fmla="*/ 238 w 2820"/>
              <a:gd name="T25" fmla="*/ 1978 h 2912"/>
              <a:gd name="T26" fmla="*/ 364 w 2820"/>
              <a:gd name="T27" fmla="*/ 2126 h 2912"/>
              <a:gd name="T28" fmla="*/ 512 w 2820"/>
              <a:gd name="T29" fmla="*/ 2262 h 2912"/>
              <a:gd name="T30" fmla="*/ 684 w 2820"/>
              <a:gd name="T31" fmla="*/ 2382 h 2912"/>
              <a:gd name="T32" fmla="*/ 874 w 2820"/>
              <a:gd name="T33" fmla="*/ 2484 h 2912"/>
              <a:gd name="T34" fmla="*/ 1086 w 2820"/>
              <a:gd name="T35" fmla="*/ 2564 h 2912"/>
              <a:gd name="T36" fmla="*/ 1314 w 2820"/>
              <a:gd name="T37" fmla="*/ 2622 h 2912"/>
              <a:gd name="T38" fmla="*/ 1558 w 2820"/>
              <a:gd name="T39" fmla="*/ 2654 h 2912"/>
              <a:gd name="T40" fmla="*/ 1818 w 2820"/>
              <a:gd name="T41" fmla="*/ 2658 h 2912"/>
              <a:gd name="T42" fmla="*/ 2090 w 2820"/>
              <a:gd name="T43" fmla="*/ 2632 h 2912"/>
              <a:gd name="T44" fmla="*/ 2374 w 2820"/>
              <a:gd name="T45" fmla="*/ 2574 h 2912"/>
              <a:gd name="T46" fmla="*/ 2544 w 2820"/>
              <a:gd name="T47" fmla="*/ 2912 h 2912"/>
              <a:gd name="T48" fmla="*/ 1868 w 2820"/>
              <a:gd name="T49" fmla="*/ 1552 h 2912"/>
              <a:gd name="T50" fmla="*/ 1956 w 2820"/>
              <a:gd name="T51" fmla="*/ 1914 h 2912"/>
              <a:gd name="T52" fmla="*/ 1788 w 2820"/>
              <a:gd name="T53" fmla="*/ 1936 h 2912"/>
              <a:gd name="T54" fmla="*/ 1616 w 2820"/>
              <a:gd name="T55" fmla="*/ 1934 h 2912"/>
              <a:gd name="T56" fmla="*/ 1442 w 2820"/>
              <a:gd name="T57" fmla="*/ 1912 h 2912"/>
              <a:gd name="T58" fmla="*/ 1272 w 2820"/>
              <a:gd name="T59" fmla="*/ 1872 h 2912"/>
              <a:gd name="T60" fmla="*/ 1108 w 2820"/>
              <a:gd name="T61" fmla="*/ 1812 h 2912"/>
              <a:gd name="T62" fmla="*/ 952 w 2820"/>
              <a:gd name="T63" fmla="*/ 1736 h 2912"/>
              <a:gd name="T64" fmla="*/ 810 w 2820"/>
              <a:gd name="T65" fmla="*/ 1646 h 2912"/>
              <a:gd name="T66" fmla="*/ 684 w 2820"/>
              <a:gd name="T67" fmla="*/ 1542 h 2912"/>
              <a:gd name="T68" fmla="*/ 578 w 2820"/>
              <a:gd name="T69" fmla="*/ 1428 h 2912"/>
              <a:gd name="T70" fmla="*/ 494 w 2820"/>
              <a:gd name="T71" fmla="*/ 1304 h 2912"/>
              <a:gd name="T72" fmla="*/ 438 w 2820"/>
              <a:gd name="T73" fmla="*/ 1170 h 2912"/>
              <a:gd name="T74" fmla="*/ 410 w 2820"/>
              <a:gd name="T75" fmla="*/ 1032 h 2912"/>
              <a:gd name="T76" fmla="*/ 416 w 2820"/>
              <a:gd name="T77" fmla="*/ 888 h 2912"/>
              <a:gd name="T78" fmla="*/ 460 w 2820"/>
              <a:gd name="T79" fmla="*/ 742 h 2912"/>
              <a:gd name="T80" fmla="*/ 544 w 2820"/>
              <a:gd name="T81" fmla="*/ 592 h 2912"/>
              <a:gd name="T82" fmla="*/ 670 w 2820"/>
              <a:gd name="T83" fmla="*/ 444 h 2912"/>
              <a:gd name="T84" fmla="*/ 844 w 2820"/>
              <a:gd name="T85" fmla="*/ 298 h 2912"/>
              <a:gd name="T86" fmla="*/ 1070 w 2820"/>
              <a:gd name="T87" fmla="*/ 154 h 2912"/>
              <a:gd name="T88" fmla="*/ 1348 w 2820"/>
              <a:gd name="T89" fmla="*/ 16 h 2912"/>
              <a:gd name="T90" fmla="*/ 1244 w 2820"/>
              <a:gd name="T91" fmla="*/ 0 h 2912"/>
              <a:gd name="T92" fmla="*/ 2820 w 2820"/>
              <a:gd name="T93" fmla="*/ 1934 h 2912"/>
              <a:gd name="T94" fmla="*/ 2820 w 2820"/>
              <a:gd name="T95" fmla="*/ 1934 h 2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gradFill flip="none" rotWithShape="1">
            <a:gsLst>
              <a:gs pos="0">
                <a:srgbClr val="000099"/>
              </a:gs>
              <a:gs pos="44000">
                <a:srgbClr val="00B0F0">
                  <a:tint val="44500"/>
                  <a:satMod val="160000"/>
                </a:srgbClr>
              </a:gs>
              <a:gs pos="100000">
                <a:schemeClr val="bg1">
                  <a:alpha val="78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dist="206741" dir="8249373" algn="ctr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2428860" y="3071810"/>
            <a:ext cx="6357982" cy="1214446"/>
          </a:xfrm>
          <a:prstGeom prst="roundRect">
            <a:avLst/>
          </a:prstGeom>
          <a:solidFill>
            <a:schemeClr val="bg2"/>
          </a:solidFill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b="1" dirty="0" smtClean="0">
                <a:solidFill>
                  <a:schemeClr val="accent4"/>
                </a:solidFill>
                <a:latin typeface="Georgia" pitchFamily="18" charset="0"/>
                <a:hlinkClick r:id="rId2"/>
              </a:rPr>
              <a:t> </a:t>
            </a:r>
            <a:r>
              <a:rPr lang="ru-RU" sz="1600" b="1" dirty="0" smtClean="0">
                <a:solidFill>
                  <a:schemeClr val="accent4"/>
                </a:solidFill>
                <a:latin typeface="Georgia" pitchFamily="18" charset="0"/>
              </a:rPr>
              <a:t>Муниципальная модель развития и сопровождения интеллектуально одаренных детей «Одаренные дети – залог эффективного развития Хабаровского муниципального района</a:t>
            </a:r>
            <a:r>
              <a:rPr lang="ru-RU" b="1" dirty="0" smtClean="0">
                <a:solidFill>
                  <a:schemeClr val="accent4"/>
                </a:solidFill>
                <a:latin typeface="Georgia" pitchFamily="18" charset="0"/>
              </a:rPr>
              <a:t>»  </a:t>
            </a:r>
            <a:endParaRPr kumimoji="0" lang="ru-RU" sz="1800" b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2285984" y="4500570"/>
            <a:ext cx="6500858" cy="1071570"/>
          </a:xfrm>
          <a:prstGeom prst="roundRect">
            <a:avLst/>
          </a:prstGeom>
          <a:solidFill>
            <a:schemeClr val="tx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1600" b="1" dirty="0" smtClean="0">
                <a:solidFill>
                  <a:schemeClr val="accent4"/>
                </a:solidFill>
                <a:latin typeface="Georgia" pitchFamily="18" charset="0"/>
              </a:rPr>
              <a:t> Постановление администрации Хабаровского муниципального  района от 30.12.2013 №4141 « О присвоении статуса экспериментальной площадки МКОУ СОШ с.Таежное» </a:t>
            </a:r>
            <a:endParaRPr lang="ru-RU" sz="1600" dirty="0"/>
          </a:p>
        </p:txBody>
      </p:sp>
    </p:spTree>
  </p:cSld>
  <p:clrMapOvr>
    <a:masterClrMapping/>
  </p:clrMapOvr>
  <p:transition advClick="0" advTm="16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4"/>
          <p:cNvSpPr>
            <a:spLocks noChangeArrowheads="1"/>
          </p:cNvSpPr>
          <p:nvPr/>
        </p:nvSpPr>
        <p:spPr bwMode="gray">
          <a:xfrm>
            <a:off x="245676" y="2143116"/>
            <a:ext cx="5246324" cy="719137"/>
          </a:xfrm>
          <a:prstGeom prst="rect">
            <a:avLst/>
          </a:prstGeom>
          <a:gradFill rotWithShape="1">
            <a:gsLst>
              <a:gs pos="0">
                <a:srgbClr val="FF6699">
                  <a:gamma/>
                  <a:tint val="0"/>
                  <a:invGamma/>
                  <a:alpha val="80000"/>
                </a:srgbClr>
              </a:gs>
              <a:gs pos="100000">
                <a:srgbClr val="FF6699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gray">
          <a:xfrm>
            <a:off x="214346" y="3222645"/>
            <a:ext cx="5509782" cy="719137"/>
          </a:xfrm>
          <a:prstGeom prst="rect">
            <a:avLst/>
          </a:prstGeom>
          <a:gradFill rotWithShape="1">
            <a:gsLst>
              <a:gs pos="0">
                <a:srgbClr val="93B1FD">
                  <a:gamma/>
                  <a:tint val="0"/>
                  <a:invGamma/>
                  <a:alpha val="80000"/>
                </a:srgbClr>
              </a:gs>
              <a:gs pos="100000">
                <a:srgbClr val="93B1FD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gray">
          <a:xfrm>
            <a:off x="214346" y="5457845"/>
            <a:ext cx="5984861" cy="719137"/>
          </a:xfrm>
          <a:prstGeom prst="rect">
            <a:avLst/>
          </a:prstGeom>
          <a:gradFill rotWithShape="1">
            <a:gsLst>
              <a:gs pos="0">
                <a:srgbClr val="FF9900">
                  <a:gamma/>
                  <a:tint val="0"/>
                  <a:invGamma/>
                  <a:alpha val="80000"/>
                </a:srgbClr>
              </a:gs>
              <a:gs pos="100000">
                <a:srgbClr val="FF9900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Rectangle 24"/>
          <p:cNvSpPr>
            <a:spLocks noChangeArrowheads="1"/>
          </p:cNvSpPr>
          <p:nvPr/>
        </p:nvSpPr>
        <p:spPr bwMode="gray">
          <a:xfrm rot="16200000">
            <a:off x="4064208" y="3638502"/>
            <a:ext cx="4641190" cy="45719"/>
          </a:xfrm>
          <a:prstGeom prst="rect">
            <a:avLst/>
          </a:prstGeom>
          <a:gradFill rotWithShape="1">
            <a:gsLst>
              <a:gs pos="0">
                <a:srgbClr val="FF6699">
                  <a:gamma/>
                  <a:tint val="0"/>
                  <a:invGamma/>
                  <a:alpha val="80000"/>
                </a:srgbClr>
              </a:gs>
              <a:gs pos="100000">
                <a:srgbClr val="FF6699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" name="Rectangle 24"/>
          <p:cNvSpPr>
            <a:spLocks noChangeArrowheads="1"/>
          </p:cNvSpPr>
          <p:nvPr/>
        </p:nvSpPr>
        <p:spPr bwMode="gray">
          <a:xfrm>
            <a:off x="5580112" y="3624505"/>
            <a:ext cx="781764" cy="45719"/>
          </a:xfrm>
          <a:prstGeom prst="rect">
            <a:avLst/>
          </a:prstGeom>
          <a:gradFill rotWithShape="1">
            <a:gsLst>
              <a:gs pos="0">
                <a:srgbClr val="FF6699">
                  <a:gamma/>
                  <a:tint val="0"/>
                  <a:invGamma/>
                  <a:alpha val="80000"/>
                </a:srgbClr>
              </a:gs>
              <a:gs pos="100000">
                <a:srgbClr val="FF6699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gray">
          <a:xfrm flipV="1">
            <a:off x="5393916" y="2455776"/>
            <a:ext cx="967960" cy="46907"/>
          </a:xfrm>
          <a:prstGeom prst="rect">
            <a:avLst/>
          </a:prstGeom>
          <a:gradFill rotWithShape="1">
            <a:gsLst>
              <a:gs pos="0">
                <a:srgbClr val="FF6699">
                  <a:gamma/>
                  <a:tint val="0"/>
                  <a:invGamma/>
                  <a:alpha val="80000"/>
                </a:srgbClr>
              </a:gs>
              <a:gs pos="100000">
                <a:srgbClr val="FF6699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" name="Rectangle 17"/>
          <p:cNvSpPr>
            <a:spLocks noChangeArrowheads="1"/>
          </p:cNvSpPr>
          <p:nvPr/>
        </p:nvSpPr>
        <p:spPr bwMode="gray">
          <a:xfrm>
            <a:off x="214346" y="4333895"/>
            <a:ext cx="5742107" cy="720725"/>
          </a:xfrm>
          <a:prstGeom prst="rect">
            <a:avLst/>
          </a:prstGeom>
          <a:gradFill rotWithShape="1">
            <a:gsLst>
              <a:gs pos="0">
                <a:srgbClr val="99CC00">
                  <a:gamma/>
                  <a:tint val="0"/>
                  <a:invGamma/>
                  <a:alpha val="80000"/>
                </a:srgbClr>
              </a:gs>
              <a:gs pos="100000">
                <a:srgbClr val="99CC00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Text Box 32"/>
          <p:cNvSpPr txBox="1">
            <a:spLocks noChangeArrowheads="1"/>
          </p:cNvSpPr>
          <p:nvPr/>
        </p:nvSpPr>
        <p:spPr bwMode="auto">
          <a:xfrm>
            <a:off x="228600" y="1714489"/>
            <a:ext cx="605791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just"/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Диагностическое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lang="ru-RU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педагом-психологом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сформирован диагностический инструментарий по выявлению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одаренности, определению творческого потенциала школьников, их интересов и способностей</a:t>
            </a:r>
            <a:r>
              <a:rPr lang="ru-RU" dirty="0" smtClean="0"/>
              <a:t>)</a:t>
            </a:r>
          </a:p>
          <a:p>
            <a:pPr algn="just"/>
            <a:endParaRPr lang="ru-RU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/>
            <a:endParaRPr lang="en-US" b="1" dirty="0"/>
          </a:p>
        </p:txBody>
      </p:sp>
      <p:sp>
        <p:nvSpPr>
          <p:cNvPr id="18" name="Text Box 32"/>
          <p:cNvSpPr txBox="1">
            <a:spLocks noChangeArrowheads="1"/>
          </p:cNvSpPr>
          <p:nvPr/>
        </p:nvSpPr>
        <p:spPr bwMode="auto">
          <a:xfrm>
            <a:off x="228600" y="3857628"/>
            <a:ext cx="5715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just" eaLnBrk="0" hangingPunct="0"/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Развивающее 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мероприятия, направленные на формирование системы научно-исследовательской работы учащихся в процессе урочной и внеурочной деятельности, традиционные конкурсные, олимпиадные мероприятия</a:t>
            </a:r>
            <a:endParaRPr lang="en-US" b="1" dirty="0" smtClean="0"/>
          </a:p>
          <a:p>
            <a:pPr lvl="0" algn="just" eaLnBrk="0" hangingPunct="0"/>
            <a:endParaRPr lang="ru-RU" b="1" dirty="0" smtClean="0">
              <a:latin typeface="Arial" pitchFamily="34" charset="0"/>
            </a:endParaRPr>
          </a:p>
        </p:txBody>
      </p:sp>
      <p:sp>
        <p:nvSpPr>
          <p:cNvPr id="19" name="Text Box 32"/>
          <p:cNvSpPr txBox="1">
            <a:spLocks noChangeArrowheads="1"/>
          </p:cNvSpPr>
          <p:nvPr/>
        </p:nvSpPr>
        <p:spPr bwMode="auto">
          <a:xfrm>
            <a:off x="228600" y="5486400"/>
            <a:ext cx="592935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l" eaLnBrk="0" hangingPunct="0"/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Рефлексивное 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-стимулирующие мероприятия для педагогов и учащихся</a:t>
            </a:r>
            <a:endParaRPr lang="ru-RU" b="1" dirty="0" smtClean="0">
              <a:latin typeface="Arial" pitchFamily="34" charset="0"/>
            </a:endParaRPr>
          </a:p>
        </p:txBody>
      </p:sp>
      <p:sp>
        <p:nvSpPr>
          <p:cNvPr id="20" name="Text Box 32"/>
          <p:cNvSpPr txBox="1">
            <a:spLocks noChangeArrowheads="1"/>
          </p:cNvSpPr>
          <p:nvPr/>
        </p:nvSpPr>
        <p:spPr bwMode="auto">
          <a:xfrm>
            <a:off x="228600" y="3000372"/>
            <a:ext cx="5486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Информационно-методическое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(мероприятия для педагогов – семинары, практикумы, тренинги),  (мероприятия для родителей)</a:t>
            </a:r>
            <a:endParaRPr lang="en-US" b="1" dirty="0"/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gray">
          <a:xfrm>
            <a:off x="5790436" y="4696075"/>
            <a:ext cx="571440" cy="45719"/>
          </a:xfrm>
          <a:prstGeom prst="rect">
            <a:avLst/>
          </a:prstGeom>
          <a:gradFill rotWithShape="1">
            <a:gsLst>
              <a:gs pos="0">
                <a:srgbClr val="FF6699">
                  <a:gamma/>
                  <a:tint val="0"/>
                  <a:invGamma/>
                  <a:alpha val="80000"/>
                </a:srgbClr>
              </a:gs>
              <a:gs pos="100000">
                <a:srgbClr val="FF6699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" name="Rectangle 24"/>
          <p:cNvSpPr>
            <a:spLocks noChangeArrowheads="1"/>
          </p:cNvSpPr>
          <p:nvPr/>
        </p:nvSpPr>
        <p:spPr bwMode="gray">
          <a:xfrm>
            <a:off x="6076156" y="5936240"/>
            <a:ext cx="285720" cy="45719"/>
          </a:xfrm>
          <a:prstGeom prst="rect">
            <a:avLst/>
          </a:prstGeom>
          <a:gradFill rotWithShape="1">
            <a:gsLst>
              <a:gs pos="0">
                <a:srgbClr val="FF6699">
                  <a:gamma/>
                  <a:tint val="0"/>
                  <a:invGamma/>
                  <a:alpha val="80000"/>
                </a:srgbClr>
              </a:gs>
              <a:gs pos="100000">
                <a:srgbClr val="FF6699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2143108" y="1222"/>
            <a:ext cx="6245316" cy="563563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ru-RU" sz="2000" b="1" i="1" kern="0" dirty="0" smtClean="0">
                <a:latin typeface="Georgia" pitchFamily="18" charset="0"/>
              </a:rPr>
              <a:t>Реализация Программы «Создание образовательного пространства для развития детской одаренности в сельской общеобразовательной школе»</a:t>
            </a:r>
            <a:endParaRPr lang="ru-RU" sz="2000" b="1" i="1" kern="0" dirty="0">
              <a:latin typeface="Georgia" pitchFamily="18" charset="0"/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257198" y="1268760"/>
            <a:ext cx="6768752" cy="563563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/>
            <a:r>
              <a:rPr lang="ru-RU" sz="2000" kern="0" dirty="0" smtClean="0"/>
              <a:t>Направления работы:</a:t>
            </a:r>
            <a:endParaRPr lang="ru-RU" sz="2000" kern="0" dirty="0"/>
          </a:p>
        </p:txBody>
      </p:sp>
      <p:pic>
        <p:nvPicPr>
          <p:cNvPr id="7169" name="Picture 1" descr="F:\Защита проектов\DSC09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1285860"/>
            <a:ext cx="2286016" cy="1285884"/>
          </a:xfrm>
          <a:prstGeom prst="rect">
            <a:avLst/>
          </a:prstGeom>
          <a:noFill/>
        </p:spPr>
      </p:pic>
      <p:pic>
        <p:nvPicPr>
          <p:cNvPr id="7170" name="Picture 2" descr="F:\Защита проектов\DSC093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2643182"/>
            <a:ext cx="2357454" cy="1214446"/>
          </a:xfrm>
          <a:prstGeom prst="rect">
            <a:avLst/>
          </a:prstGeom>
          <a:noFill/>
        </p:spPr>
      </p:pic>
      <p:pic>
        <p:nvPicPr>
          <p:cNvPr id="7171" name="Picture 3" descr="F:\Защита проектов\DSC0935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3786190"/>
            <a:ext cx="2357454" cy="1357322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388" y="5214950"/>
            <a:ext cx="2372008" cy="1490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2348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4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501122" cy="928694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latin typeface="Georgia" pitchFamily="18" charset="0"/>
              </a:rPr>
              <a:t>Педагогический совет </a:t>
            </a:r>
            <a:br>
              <a:rPr lang="ru-RU" sz="2400" b="1" i="1" dirty="0" smtClean="0">
                <a:latin typeface="Georgia" pitchFamily="18" charset="0"/>
              </a:rPr>
            </a:br>
            <a:r>
              <a:rPr lang="ru-RU" sz="2400" b="1" i="1" dirty="0" smtClean="0">
                <a:latin typeface="Georgia" pitchFamily="18" charset="0"/>
              </a:rPr>
              <a:t>«Современные подходы в работе </a:t>
            </a:r>
            <a:br>
              <a:rPr lang="ru-RU" sz="2400" b="1" i="1" dirty="0" smtClean="0">
                <a:latin typeface="Georgia" pitchFamily="18" charset="0"/>
              </a:rPr>
            </a:br>
            <a:r>
              <a:rPr lang="ru-RU" sz="2400" b="1" i="1" dirty="0" smtClean="0">
                <a:latin typeface="Georgia" pitchFamily="18" charset="0"/>
              </a:rPr>
              <a:t>с одаренными детьми в свете майских Указов Президента РФ 2018 года»</a:t>
            </a:r>
            <a:endParaRPr lang="ru-RU" sz="2400" b="1" i="1" dirty="0">
              <a:latin typeface="Georgia" pitchFamily="18" charset="0"/>
            </a:endParaRPr>
          </a:p>
        </p:txBody>
      </p:sp>
      <p:pic>
        <p:nvPicPr>
          <p:cNvPr id="3074" name="Picture 2" descr="C:\Users\ученик\Desktop\пед. совет\IMG_18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50" y="3071810"/>
            <a:ext cx="5357850" cy="3571900"/>
          </a:xfrm>
          <a:prstGeom prst="rect">
            <a:avLst/>
          </a:prstGeom>
          <a:noFill/>
        </p:spPr>
      </p:pic>
      <p:pic>
        <p:nvPicPr>
          <p:cNvPr id="3075" name="Picture 3" descr="C:\Users\ученик\Desktop\пед. совет\IMG_18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3" y="1464454"/>
            <a:ext cx="3500462" cy="52506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ученик\Desktop\пед. совет\IMG_18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91835" y="2428868"/>
            <a:ext cx="5852165" cy="35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00132"/>
          </a:xfrm>
        </p:spPr>
        <p:txBody>
          <a:bodyPr/>
          <a:lstStyle/>
          <a:p>
            <a:pPr algn="ctr"/>
            <a:r>
              <a:rPr lang="ru-RU" sz="2400" b="1" i="1" dirty="0" smtClean="0">
                <a:latin typeface="Georgia" pitchFamily="18" charset="0"/>
              </a:rPr>
              <a:t>Методический семинар  </a:t>
            </a:r>
            <a:br>
              <a:rPr lang="ru-RU" sz="2400" b="1" i="1" dirty="0" smtClean="0">
                <a:latin typeface="Georgia" pitchFamily="18" charset="0"/>
              </a:rPr>
            </a:br>
            <a:r>
              <a:rPr lang="ru-RU" sz="2400" b="1" i="1" dirty="0" smtClean="0">
                <a:latin typeface="Georgia" pitchFamily="18" charset="0"/>
              </a:rPr>
              <a:t>«Активные методы обучения в процессе урочной и внеурочной </a:t>
            </a:r>
            <a:r>
              <a:rPr lang="ru-RU" sz="2000" b="1" i="1" dirty="0" smtClean="0"/>
              <a:t>деятельности»</a:t>
            </a:r>
            <a:endParaRPr lang="ru-RU" sz="2000" b="1" i="1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ru-RU" dirty="0"/>
          </a:p>
        </p:txBody>
      </p:sp>
      <p:pic>
        <p:nvPicPr>
          <p:cNvPr id="6" name="Picture 2" descr="C:\Users\ученик\Desktop\пед. совет\IMG_184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839043"/>
            <a:ext cx="6500858" cy="43327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i="1" dirty="0" smtClean="0">
                <a:latin typeface="Georgia" pitchFamily="18" charset="0"/>
              </a:rPr>
              <a:t>Работа с одаренными в процессе урочной деятельности</a:t>
            </a:r>
            <a:endParaRPr lang="ru-RU" sz="2800" b="1" i="1" dirty="0">
              <a:latin typeface="Georgia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10178"/>
          </a:xfrm>
        </p:spPr>
        <p:txBody>
          <a:bodyPr/>
          <a:lstStyle/>
          <a:p>
            <a:pPr lvl="0"/>
            <a:r>
              <a:rPr lang="ru-RU" dirty="0" smtClean="0"/>
              <a:t> использование активных методов обучения,  современных образовательных технологий в процессе урочной деятельности</a:t>
            </a:r>
          </a:p>
          <a:p>
            <a:pPr lvl="0"/>
            <a:endParaRPr lang="ru-RU" dirty="0" smtClean="0"/>
          </a:p>
          <a:p>
            <a:r>
              <a:rPr lang="ru-RU" dirty="0" smtClean="0"/>
              <a:t>вовлечение в исследовательскую деятельность по предмету</a:t>
            </a:r>
          </a:p>
          <a:p>
            <a:endParaRPr lang="ru-RU" dirty="0" smtClean="0"/>
          </a:p>
          <a:p>
            <a:r>
              <a:rPr lang="ru-RU" dirty="0" smtClean="0"/>
              <a:t>Учебно-тренировочный план подготовки к предметным олимпиадам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/>
          <p:cNvGrpSpPr>
            <a:grpSpLocks/>
          </p:cNvGrpSpPr>
          <p:nvPr/>
        </p:nvGrpSpPr>
        <p:grpSpPr bwMode="auto">
          <a:xfrm>
            <a:off x="642910" y="1571612"/>
            <a:ext cx="3643756" cy="1115227"/>
            <a:chOff x="1780" y="1899"/>
            <a:chExt cx="2492" cy="281"/>
          </a:xfrm>
          <a:solidFill>
            <a:srgbClr val="FFCC99"/>
          </a:solidFill>
        </p:grpSpPr>
        <p:sp>
          <p:nvSpPr>
            <p:cNvPr id="15" name="AutoShape 47"/>
            <p:cNvSpPr>
              <a:spLocks noChangeArrowheads="1"/>
            </p:cNvSpPr>
            <p:nvPr/>
          </p:nvSpPr>
          <p:spPr bwMode="gray">
            <a:xfrm>
              <a:off x="1780" y="1899"/>
              <a:ext cx="2492" cy="216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17" name="Text Box 49"/>
            <p:cNvSpPr txBox="1">
              <a:spLocks noChangeArrowheads="1"/>
            </p:cNvSpPr>
            <p:nvPr/>
          </p:nvSpPr>
          <p:spPr bwMode="gray">
            <a:xfrm>
              <a:off x="1829" y="1971"/>
              <a:ext cx="2410" cy="209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>
                <a:defRPr/>
              </a:pPr>
              <a:r>
                <a:rPr lang="ru-RU" sz="2400" b="1" cap="all" dirty="0">
                  <a:latin typeface="Georgia" pitchFamily="18" charset="0"/>
                  <a:cs typeface="Times New Roman" panose="02020603050405020304" pitchFamily="18" charset="0"/>
                </a:rPr>
                <a:t>Русский язык-2015</a:t>
              </a:r>
              <a:endParaRPr lang="en-US" sz="2400" b="1" cap="all" dirty="0">
                <a:latin typeface="Georgia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Group 51"/>
          <p:cNvGrpSpPr>
            <a:grpSpLocks/>
          </p:cNvGrpSpPr>
          <p:nvPr/>
        </p:nvGrpSpPr>
        <p:grpSpPr bwMode="auto">
          <a:xfrm>
            <a:off x="571472" y="2928934"/>
            <a:ext cx="3363059" cy="1000132"/>
            <a:chOff x="1536" y="1899"/>
            <a:chExt cx="2759" cy="28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AutoShape 5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22" name="Text Box 54"/>
            <p:cNvSpPr txBox="1">
              <a:spLocks noChangeArrowheads="1"/>
            </p:cNvSpPr>
            <p:nvPr/>
          </p:nvSpPr>
          <p:spPr bwMode="gray">
            <a:xfrm>
              <a:off x="1595" y="1899"/>
              <a:ext cx="2700" cy="239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ru-RU" sz="2400" b="1" cap="all" dirty="0">
                  <a:latin typeface="Georgia" pitchFamily="18" charset="0"/>
                  <a:cs typeface="Times New Roman" panose="02020603050405020304" pitchFamily="18" charset="0"/>
                </a:rPr>
                <a:t>Русский язык-2017</a:t>
              </a:r>
              <a:endParaRPr lang="en-US" sz="2400" b="1" cap="all" dirty="0">
                <a:latin typeface="Georgia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Group 56"/>
          <p:cNvGrpSpPr>
            <a:grpSpLocks/>
          </p:cNvGrpSpPr>
          <p:nvPr/>
        </p:nvGrpSpPr>
        <p:grpSpPr bwMode="auto">
          <a:xfrm>
            <a:off x="571472" y="4214819"/>
            <a:ext cx="3353029" cy="1044781"/>
            <a:chOff x="981" y="1872"/>
            <a:chExt cx="2745" cy="414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59" name="AutoShape 57"/>
            <p:cNvSpPr>
              <a:spLocks noChangeArrowheads="1"/>
            </p:cNvSpPr>
            <p:nvPr/>
          </p:nvSpPr>
          <p:spPr bwMode="gray">
            <a:xfrm>
              <a:off x="981" y="1872"/>
              <a:ext cx="2736" cy="360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60" name="Text Box 59"/>
            <p:cNvSpPr txBox="1">
              <a:spLocks noChangeArrowheads="1"/>
            </p:cNvSpPr>
            <p:nvPr/>
          </p:nvSpPr>
          <p:spPr bwMode="gray">
            <a:xfrm>
              <a:off x="981" y="1957"/>
              <a:ext cx="2745" cy="32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ru-RU" sz="2400" b="1" cap="all" dirty="0">
                  <a:latin typeface="Georgia" pitchFamily="18" charset="0"/>
                  <a:cs typeface="Times New Roman" panose="02020603050405020304" pitchFamily="18" charset="0"/>
                </a:rPr>
                <a:t>Русский язык-2018</a:t>
              </a:r>
              <a:endParaRPr lang="en-US" sz="2400" b="1" cap="all" dirty="0">
                <a:latin typeface="Georgia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7" name="Rectangle 2"/>
          <p:cNvSpPr txBox="1">
            <a:spLocks noChangeArrowheads="1"/>
          </p:cNvSpPr>
          <p:nvPr/>
        </p:nvSpPr>
        <p:spPr>
          <a:xfrm>
            <a:off x="428596" y="115888"/>
            <a:ext cx="8429684" cy="124141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Результаты </a:t>
            </a:r>
            <a:r>
              <a:rPr lang="ru-RU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ГИА </a:t>
            </a:r>
          </a:p>
          <a:p>
            <a:pPr algn="ctr" eaLnBrk="1" hangingPunct="1"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(80 </a:t>
            </a: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и более баллов</a:t>
            </a: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)</a:t>
            </a:r>
          </a:p>
          <a:p>
            <a:pPr algn="ctr" eaLnBrk="1" hangingPunct="1">
              <a:defRPr/>
            </a:pPr>
            <a:r>
              <a:rPr lang="ru-RU" sz="20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 период с 2014-2018 высокие баллы – русский язык, английский, обществознание </a:t>
            </a:r>
            <a:endParaRPr lang="ru-RU" sz="20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sp>
        <p:nvSpPr>
          <p:cNvPr id="49" name="AutoShape 19"/>
          <p:cNvSpPr>
            <a:spLocks noChangeArrowheads="1"/>
          </p:cNvSpPr>
          <p:nvPr/>
        </p:nvSpPr>
        <p:spPr bwMode="gray">
          <a:xfrm>
            <a:off x="4643438" y="1785926"/>
            <a:ext cx="722312" cy="642942"/>
          </a:xfrm>
          <a:prstGeom prst="rightArrow">
            <a:avLst>
              <a:gd name="adj1" fmla="val 55833"/>
              <a:gd name="adj2" fmla="val 62718"/>
            </a:avLst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bg1"/>
            </a:solidFill>
            <a:miter lim="800000"/>
            <a:headEnd/>
            <a:tailEnd/>
          </a:ln>
          <a:effectLst>
            <a:outerShdw dist="28398" dir="3806097" algn="ctr" rotWithShape="0">
              <a:srgbClr val="B2B2B2"/>
            </a:outerShdw>
          </a:effectLst>
        </p:spPr>
        <p:txBody>
          <a:bodyPr wrap="none" anchor="ctr"/>
          <a:lstStyle/>
          <a:p>
            <a:pPr marL="177800" algn="ctr" eaLnBrk="1" hangingPunct="1">
              <a:defRPr/>
            </a:pPr>
            <a:endParaRPr lang="ru-RU" sz="2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6143625" y="1643063"/>
            <a:ext cx="1857375" cy="92868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чел</a:t>
            </a:r>
          </a:p>
        </p:txBody>
      </p:sp>
      <p:sp>
        <p:nvSpPr>
          <p:cNvPr id="17422" name="AutoShape 19"/>
          <p:cNvSpPr>
            <a:spLocks noChangeArrowheads="1"/>
          </p:cNvSpPr>
          <p:nvPr/>
        </p:nvSpPr>
        <p:spPr bwMode="gray">
          <a:xfrm>
            <a:off x="4643438" y="3071813"/>
            <a:ext cx="722312" cy="776287"/>
          </a:xfrm>
          <a:prstGeom prst="rightArrow">
            <a:avLst>
              <a:gd name="adj1" fmla="val 55833"/>
              <a:gd name="adj2" fmla="val 62718"/>
            </a:avLst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bg1"/>
            </a:solidFill>
            <a:miter lim="800000"/>
            <a:headEnd/>
            <a:tailEnd/>
          </a:ln>
          <a:effectLst>
            <a:outerShdw dist="28398" dir="3806097" algn="ctr" rotWithShape="0">
              <a:srgbClr val="B2B2B2"/>
            </a:outerShdw>
          </a:effectLst>
        </p:spPr>
        <p:txBody>
          <a:bodyPr wrap="none" anchor="ctr"/>
          <a:lstStyle/>
          <a:p>
            <a:pPr marL="177800" algn="ctr" eaLnBrk="1" hangingPunct="1">
              <a:defRPr/>
            </a:pPr>
            <a:endParaRPr lang="ru-RU" altLang="ru-RU" sz="2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6061075" y="3030538"/>
            <a:ext cx="2079625" cy="85725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чел</a:t>
            </a:r>
          </a:p>
        </p:txBody>
      </p:sp>
      <p:sp>
        <p:nvSpPr>
          <p:cNvPr id="66" name="AutoShape 19"/>
          <p:cNvSpPr>
            <a:spLocks noChangeArrowheads="1"/>
          </p:cNvSpPr>
          <p:nvPr/>
        </p:nvSpPr>
        <p:spPr bwMode="gray">
          <a:xfrm>
            <a:off x="4643438" y="4357688"/>
            <a:ext cx="711200" cy="776287"/>
          </a:xfrm>
          <a:prstGeom prst="rightArrow">
            <a:avLst>
              <a:gd name="adj1" fmla="val 55833"/>
              <a:gd name="adj2" fmla="val 62718"/>
            </a:avLst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bg1"/>
            </a:solidFill>
            <a:miter lim="800000"/>
            <a:headEnd/>
            <a:tailEnd/>
          </a:ln>
          <a:effectLst>
            <a:outerShdw dist="28398" dir="3806097" algn="ctr" rotWithShape="0">
              <a:srgbClr val="B2B2B2"/>
            </a:outerShdw>
          </a:effectLst>
        </p:spPr>
        <p:txBody>
          <a:bodyPr wrap="none" anchor="ctr"/>
          <a:lstStyle/>
          <a:p>
            <a:pPr marL="177800" algn="ctr" eaLnBrk="1" hangingPunct="1">
              <a:defRPr/>
            </a:pPr>
            <a:endParaRPr lang="ru-RU" sz="2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6000750" y="4286250"/>
            <a:ext cx="2151063" cy="10001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чел</a:t>
            </a:r>
          </a:p>
        </p:txBody>
      </p:sp>
      <p:grpSp>
        <p:nvGrpSpPr>
          <p:cNvPr id="5" name="Group 41"/>
          <p:cNvGrpSpPr>
            <a:grpSpLocks/>
          </p:cNvGrpSpPr>
          <p:nvPr/>
        </p:nvGrpSpPr>
        <p:grpSpPr bwMode="auto">
          <a:xfrm>
            <a:off x="857250" y="5508625"/>
            <a:ext cx="7416800" cy="1349375"/>
            <a:chOff x="249" y="3186"/>
            <a:chExt cx="5236" cy="1134"/>
          </a:xfrm>
        </p:grpSpPr>
        <p:pic>
          <p:nvPicPr>
            <p:cNvPr id="10253" name="Picture 38" descr="Российские школьники сдают ЕГЭ по литературе и географии Общество Городской портал Москвы: новости, погода, афиша, работа, объяв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923" y="3187"/>
              <a:ext cx="1562" cy="1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54" name="Picture 39" descr="В России начинается основная волна по сдаче ЕГЭ HayasaNews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49" y="3186"/>
              <a:ext cx="1539" cy="1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55" name="Picture 40" descr="Общество / Новосибирская областная газета Советская Сибирь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791" y="3187"/>
              <a:ext cx="2132" cy="1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285884"/>
          </a:xfrm>
        </p:spPr>
        <p:txBody>
          <a:bodyPr/>
          <a:lstStyle/>
          <a:p>
            <a:r>
              <a:rPr lang="ru-RU" sz="2800" b="1" i="1" dirty="0" smtClean="0">
                <a:latin typeface="Georgia" pitchFamily="18" charset="0"/>
              </a:rPr>
              <a:t>Научно-практическая </a:t>
            </a:r>
            <a:br>
              <a:rPr lang="ru-RU" sz="2800" b="1" i="1" dirty="0" smtClean="0">
                <a:latin typeface="Georgia" pitchFamily="18" charset="0"/>
              </a:rPr>
            </a:br>
            <a:r>
              <a:rPr lang="ru-RU" sz="2800" b="1" i="1" dirty="0" smtClean="0">
                <a:latin typeface="Georgia" pitchFamily="18" charset="0"/>
              </a:rPr>
              <a:t>конференция</a:t>
            </a:r>
            <a:br>
              <a:rPr lang="ru-RU" sz="2800" b="1" i="1" dirty="0" smtClean="0">
                <a:latin typeface="Georgia" pitchFamily="18" charset="0"/>
              </a:rPr>
            </a:br>
            <a:r>
              <a:rPr lang="ru-RU" sz="2800" b="1" i="1" dirty="0" smtClean="0">
                <a:latin typeface="Georgia" pitchFamily="18" charset="0"/>
              </a:rPr>
              <a:t>«Шаг в будущее»</a:t>
            </a:r>
            <a:endParaRPr lang="ru-RU" sz="2800" b="1" i="1" dirty="0">
              <a:latin typeface="Georgia" pitchFamily="18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900" y="1785926"/>
            <a:ext cx="851338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119040"/>
            <a:ext cx="7221488" cy="952506"/>
          </a:xfrm>
        </p:spPr>
        <p:txBody>
          <a:bodyPr/>
          <a:lstStyle/>
          <a:p>
            <a:pPr algn="ctr"/>
            <a:endParaRPr lang="en-US" altLang="ru-RU" sz="2000" dirty="0"/>
          </a:p>
        </p:txBody>
      </p:sp>
      <p:sp>
        <p:nvSpPr>
          <p:cNvPr id="97287" name="AutoShape 7"/>
          <p:cNvSpPr>
            <a:spLocks noChangeArrowheads="1"/>
          </p:cNvSpPr>
          <p:nvPr/>
        </p:nvSpPr>
        <p:spPr bwMode="gray">
          <a:xfrm>
            <a:off x="142844" y="142852"/>
            <a:ext cx="8715436" cy="85725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69804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ru-RU" altLang="ru-RU" sz="2400" b="1" i="1" dirty="0" smtClean="0">
                <a:solidFill>
                  <a:schemeClr val="bg1"/>
                </a:solidFill>
                <a:latin typeface="Georgia" pitchFamily="18" charset="0"/>
              </a:rPr>
              <a:t>Научно-практическая конференция </a:t>
            </a:r>
          </a:p>
          <a:p>
            <a:pPr algn="ctr" eaLnBrk="0" hangingPunct="0"/>
            <a:r>
              <a:rPr lang="ru-RU" altLang="ru-RU" sz="2400" b="1" i="1" dirty="0" smtClean="0">
                <a:solidFill>
                  <a:schemeClr val="bg1"/>
                </a:solidFill>
                <a:latin typeface="Georgia" pitchFamily="18" charset="0"/>
              </a:rPr>
              <a:t>«Шаг в будущее»</a:t>
            </a:r>
            <a:endParaRPr lang="en-US" altLang="ru-RU" sz="2400" b="1" i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0192" y="5085184"/>
            <a:ext cx="2660968" cy="306467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endParaRPr lang="ru-RU" sz="1200" b="1" dirty="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2844" y="1285861"/>
          <a:ext cx="8715435" cy="3626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12"/>
                <a:gridCol w="1143008"/>
                <a:gridCol w="1214446"/>
                <a:gridCol w="1071570"/>
                <a:gridCol w="1071570"/>
                <a:gridCol w="1193015"/>
                <a:gridCol w="1307314"/>
              </a:tblGrid>
              <a:tr h="642684">
                <a:tc>
                  <a:txBody>
                    <a:bodyPr/>
                    <a:lstStyle/>
                    <a:p>
                      <a:endParaRPr lang="ru-RU" sz="24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Georgia" pitchFamily="18" charset="0"/>
                        </a:rPr>
                        <a:t>2014</a:t>
                      </a:r>
                      <a:endParaRPr lang="ru-RU" sz="24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Georgia" pitchFamily="18" charset="0"/>
                        </a:rPr>
                        <a:t>2015</a:t>
                      </a:r>
                      <a:endParaRPr lang="ru-RU" sz="24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Georgia" pitchFamily="18" charset="0"/>
                        </a:rPr>
                        <a:t>2016</a:t>
                      </a:r>
                      <a:endParaRPr lang="ru-RU" sz="24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Georgia" pitchFamily="18" charset="0"/>
                        </a:rPr>
                        <a:t>2017</a:t>
                      </a:r>
                      <a:endParaRPr lang="ru-RU" sz="24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Georgia" pitchFamily="18" charset="0"/>
                        </a:rPr>
                        <a:t>2018</a:t>
                      </a:r>
                      <a:endParaRPr lang="ru-RU" sz="24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Georgia" pitchFamily="18" charset="0"/>
                        </a:rPr>
                        <a:t>2019</a:t>
                      </a:r>
                      <a:endParaRPr lang="ru-RU" sz="24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142901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Georgia" pitchFamily="18" charset="0"/>
                        </a:rPr>
                        <a:t>Количество участников школьного этапа</a:t>
                      </a:r>
                      <a:endParaRPr lang="ru-RU" sz="20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Georgia" pitchFamily="18" charset="0"/>
                        </a:rPr>
                        <a:t>27</a:t>
                      </a:r>
                      <a:endParaRPr lang="ru-RU" sz="24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Georgia" pitchFamily="18" charset="0"/>
                        </a:rPr>
                        <a:t>45</a:t>
                      </a:r>
                      <a:endParaRPr lang="ru-RU" sz="24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Georgia" pitchFamily="18" charset="0"/>
                        </a:rPr>
                        <a:t>25</a:t>
                      </a:r>
                      <a:endParaRPr lang="ru-RU" sz="24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Georgia" pitchFamily="18" charset="0"/>
                        </a:rPr>
                        <a:t>28</a:t>
                      </a:r>
                      <a:endParaRPr lang="ru-RU" sz="24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Georgia" pitchFamily="18" charset="0"/>
                        </a:rPr>
                        <a:t>53</a:t>
                      </a:r>
                      <a:endParaRPr lang="ru-RU" sz="24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Georgia" pitchFamily="18" charset="0"/>
                        </a:rPr>
                        <a:t>58</a:t>
                      </a:r>
                      <a:endParaRPr lang="ru-RU" sz="24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142901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Georgia" pitchFamily="18" charset="0"/>
                        </a:rPr>
                        <a:t>Количество участников </a:t>
                      </a:r>
                      <a:endParaRPr lang="ru-RU" sz="2000" dirty="0">
                        <a:latin typeface="Georgia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sz="2400" b="1" i="1" dirty="0" smtClean="0">
                          <a:latin typeface="Georgia" pitchFamily="18" charset="0"/>
                        </a:rPr>
                        <a:t>Публичная</a:t>
                      </a:r>
                      <a:r>
                        <a:rPr lang="ru-RU" sz="2400" b="1" i="1" baseline="0" dirty="0" smtClean="0">
                          <a:latin typeface="Georgia" pitchFamily="18" charset="0"/>
                        </a:rPr>
                        <a:t> защита индивидуальных учебных проектов (9А,9Б,10 </a:t>
                      </a:r>
                      <a:r>
                        <a:rPr lang="ru-RU" sz="2400" b="1" i="1" baseline="0" dirty="0" err="1" smtClean="0">
                          <a:latin typeface="Georgia" pitchFamily="18" charset="0"/>
                        </a:rPr>
                        <a:t>кл</a:t>
                      </a:r>
                      <a:r>
                        <a:rPr lang="ru-RU" sz="2400" b="1" i="1" baseline="0" dirty="0" smtClean="0">
                          <a:latin typeface="Georgia" pitchFamily="18" charset="0"/>
                        </a:rPr>
                        <a:t>.)</a:t>
                      </a:r>
                      <a:endParaRPr lang="ru-RU" sz="2400" b="1" i="1" dirty="0">
                        <a:latin typeface="Georg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>
                        <a:latin typeface="Georg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>
                        <a:latin typeface="Georg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Georgia" pitchFamily="18" charset="0"/>
                        </a:rPr>
                        <a:t>30</a:t>
                      </a:r>
                      <a:endParaRPr lang="ru-RU" sz="24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Georgia" pitchFamily="18" charset="0"/>
                        </a:rPr>
                        <a:t>55</a:t>
                      </a:r>
                      <a:endParaRPr lang="ru-RU" sz="2400" dirty="0"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4" descr="P10709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3857628"/>
            <a:ext cx="3744912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928694"/>
          </a:xfrm>
        </p:spPr>
        <p:txBody>
          <a:bodyPr/>
          <a:lstStyle/>
          <a:p>
            <a:r>
              <a:rPr lang="ru-RU" sz="2400" b="1" i="1" dirty="0" smtClean="0">
                <a:latin typeface="Georgia" pitchFamily="18" charset="0"/>
              </a:rPr>
              <a:t>Краевая </a:t>
            </a:r>
            <a:br>
              <a:rPr lang="ru-RU" sz="2400" b="1" i="1" dirty="0" smtClean="0">
                <a:latin typeface="Georgia" pitchFamily="18" charset="0"/>
              </a:rPr>
            </a:br>
            <a:r>
              <a:rPr lang="ru-RU" sz="2400" b="1" i="1" dirty="0" smtClean="0">
                <a:latin typeface="Georgia" pitchFamily="18" charset="0"/>
              </a:rPr>
              <a:t>краеведческая конференция исследовательских работ </a:t>
            </a:r>
            <a:br>
              <a:rPr lang="ru-RU" sz="2400" b="1" i="1" dirty="0" smtClean="0">
                <a:latin typeface="Georgia" pitchFamily="18" charset="0"/>
              </a:rPr>
            </a:br>
            <a:r>
              <a:rPr lang="ru-RU" sz="2400" b="1" i="1" dirty="0" smtClean="0">
                <a:solidFill>
                  <a:srgbClr val="FF0000"/>
                </a:solidFill>
                <a:latin typeface="Georgia" pitchFamily="18" charset="0"/>
              </a:rPr>
              <a:t>«Салют, Победа!»</a:t>
            </a:r>
            <a:endParaRPr lang="ru-RU" sz="2400" b="1" i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387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ru-RU" dirty="0"/>
          </a:p>
        </p:txBody>
      </p:sp>
      <p:pic>
        <p:nvPicPr>
          <p:cNvPr id="4" name="Рисунок 3" descr="E:\2016-01-11 победа\Imag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1428736"/>
            <a:ext cx="5274961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 bwMode="auto">
          <a:xfrm>
            <a:off x="571472" y="2060848"/>
            <a:ext cx="3000396" cy="1643074"/>
          </a:xfrm>
          <a:prstGeom prst="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</a:rPr>
              <a:t>Сатубалдин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</a:rPr>
              <a:t> Руслан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i="1" dirty="0" smtClean="0">
                <a:solidFill>
                  <a:schemeClr val="tx1"/>
                </a:solidFill>
                <a:latin typeface="Georgia" pitchFamily="18" charset="0"/>
              </a:rPr>
              <a:t>Диплом 1 степени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i="1" dirty="0" smtClean="0">
                <a:solidFill>
                  <a:srgbClr val="FF0000"/>
                </a:solidFill>
                <a:latin typeface="Georgia" pitchFamily="18" charset="0"/>
              </a:rPr>
              <a:t>«Рядовой Великой Войны»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ученик\Desktop\415215535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643049"/>
            <a:ext cx="5072098" cy="301230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1546"/>
            <a:ext cx="8229600" cy="214314"/>
          </a:xfrm>
        </p:spPr>
        <p:txBody>
          <a:bodyPr/>
          <a:lstStyle/>
          <a:p>
            <a:r>
              <a:rPr lang="ru-RU" sz="2400" b="1" i="1" dirty="0" smtClean="0">
                <a:latin typeface="Georgia" pitchFamily="18" charset="0"/>
              </a:rPr>
              <a:t>Всероссийский конкурс научно-исследовательских работ </a:t>
            </a:r>
            <a:r>
              <a:rPr lang="ru-RU" sz="2400" b="1" i="1" dirty="0" smtClean="0">
                <a:solidFill>
                  <a:srgbClr val="FF0000"/>
                </a:solidFill>
                <a:latin typeface="Georgia" pitchFamily="18" charset="0"/>
              </a:rPr>
              <a:t>«Моя Россия»</a:t>
            </a:r>
            <a:br>
              <a:rPr lang="ru-RU" sz="2400" b="1" i="1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400" b="1" i="1" dirty="0" smtClean="0">
                <a:latin typeface="Georgia" pitchFamily="18" charset="0"/>
              </a:rPr>
              <a:t>в рамках общероссийского инновационного проекта </a:t>
            </a:r>
            <a:endParaRPr lang="ru-RU" sz="2400" b="1" i="1" dirty="0">
              <a:latin typeface="Georgia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214282" y="5429264"/>
            <a:ext cx="3643338" cy="928694"/>
          </a:xfrm>
        </p:spPr>
        <p:txBody>
          <a:bodyPr/>
          <a:lstStyle/>
          <a:p>
            <a:pPr algn="ctr"/>
            <a:r>
              <a:rPr lang="ru-RU" altLang="ru-RU" sz="1800" i="1" dirty="0" err="1" smtClean="0">
                <a:latin typeface="Georgia" pitchFamily="18" charset="0"/>
              </a:rPr>
              <a:t>Болдырев</a:t>
            </a:r>
            <a:r>
              <a:rPr lang="ru-RU" altLang="ru-RU" sz="1800" i="1" dirty="0" smtClean="0">
                <a:latin typeface="Georgia" pitchFamily="18" charset="0"/>
              </a:rPr>
              <a:t> Максим</a:t>
            </a:r>
          </a:p>
          <a:p>
            <a:pPr algn="ctr"/>
            <a:r>
              <a:rPr lang="ru-RU" altLang="ru-RU" sz="1800" i="1" dirty="0" smtClean="0">
                <a:latin typeface="Georgia" pitchFamily="18" charset="0"/>
              </a:rPr>
              <a:t>Диплом победителя </a:t>
            </a:r>
          </a:p>
          <a:p>
            <a:pPr algn="ctr"/>
            <a:r>
              <a:rPr lang="ru-RU" altLang="ru-RU" sz="1800" i="1" dirty="0" smtClean="0">
                <a:latin typeface="Georgia" pitchFamily="18" charset="0"/>
              </a:rPr>
              <a:t>1 степени</a:t>
            </a:r>
          </a:p>
          <a:p>
            <a:pPr algn="ctr"/>
            <a:r>
              <a:rPr lang="ru-RU" altLang="ru-RU" sz="1800" i="1" dirty="0" smtClean="0">
                <a:latin typeface="Georgia" pitchFamily="18" charset="0"/>
              </a:rPr>
              <a:t>Диплом победителя </a:t>
            </a:r>
          </a:p>
          <a:p>
            <a:pPr algn="ctr"/>
            <a:r>
              <a:rPr lang="ru-RU" altLang="ru-RU" sz="1800" i="1" dirty="0" smtClean="0">
                <a:latin typeface="Georgia" pitchFamily="18" charset="0"/>
              </a:rPr>
              <a:t>2 степени</a:t>
            </a:r>
            <a:endParaRPr lang="en-US" altLang="ru-RU" sz="1800" i="1" dirty="0">
              <a:latin typeface="Georgia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715008" y="5715016"/>
            <a:ext cx="3000396" cy="947721"/>
          </a:xfrm>
        </p:spPr>
        <p:txBody>
          <a:bodyPr/>
          <a:lstStyle/>
          <a:p>
            <a:pPr algn="ctr"/>
            <a:r>
              <a:rPr lang="ru-RU" altLang="ru-RU" sz="1800" i="1" dirty="0" err="1" smtClean="0">
                <a:latin typeface="Georgia" pitchFamily="18" charset="0"/>
              </a:rPr>
              <a:t>Сатубалдин</a:t>
            </a:r>
            <a:r>
              <a:rPr lang="ru-RU" altLang="ru-RU" sz="1800" i="1" dirty="0" smtClean="0">
                <a:latin typeface="Georgia" pitchFamily="18" charset="0"/>
              </a:rPr>
              <a:t> Руслан </a:t>
            </a:r>
          </a:p>
          <a:p>
            <a:r>
              <a:rPr lang="ru-RU" altLang="ru-RU" sz="1800" i="1" dirty="0" smtClean="0">
                <a:latin typeface="Georgia" pitchFamily="18" charset="0"/>
              </a:rPr>
              <a:t>Диплом победителя</a:t>
            </a:r>
          </a:p>
          <a:p>
            <a:pPr algn="ctr"/>
            <a:r>
              <a:rPr lang="ru-RU" altLang="ru-RU" sz="1800" i="1" dirty="0" smtClean="0">
                <a:latin typeface="Georgia" pitchFamily="18" charset="0"/>
              </a:rPr>
              <a:t> 1 степени</a:t>
            </a:r>
            <a:endParaRPr lang="en-US" altLang="ru-RU" sz="1800" i="1" dirty="0">
              <a:latin typeface="Georgia" pitchFamily="18" charset="0"/>
            </a:endParaRPr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433" y="2071678"/>
            <a:ext cx="2935899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E:\руслан\2016-01-07 руся\фото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2143116"/>
            <a:ext cx="264320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 descr="C:\Users\ученик\Desktop\Н.Я\article195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63" y="0"/>
            <a:ext cx="4262437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2357366"/>
            <a:ext cx="3857627" cy="2894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75" y="142875"/>
            <a:ext cx="2498725" cy="451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2" descr="C:\Users\ученик\Desktop\Н.Я\article1928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3595688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6" descr="C:\Users\ученик\Desktop\Н.Я\856606d2-163e-471d-a497-e56398ad7b7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8" y="3094038"/>
            <a:ext cx="3143250" cy="220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72124" y="2705075"/>
            <a:ext cx="3286155" cy="281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4" name="Заголовок 10"/>
          <p:cNvSpPr>
            <a:spLocks noGrp="1"/>
          </p:cNvSpPr>
          <p:nvPr>
            <p:ph type="title" idx="4294967295"/>
          </p:nvPr>
        </p:nvSpPr>
        <p:spPr>
          <a:xfrm>
            <a:off x="214282" y="5500688"/>
            <a:ext cx="8643998" cy="1214437"/>
          </a:xfrm>
        </p:spPr>
        <p:txBody>
          <a:bodyPr/>
          <a:lstStyle/>
          <a:p>
            <a:pPr algn="ctr"/>
            <a:r>
              <a:rPr lang="ru-RU" sz="2000" b="1" i="1" cap="none" dirty="0" smtClean="0">
                <a:latin typeface="Georgia" pitchFamily="18" charset="0"/>
              </a:rPr>
              <a:t>МЕЖДУНАРОДНЫЙ КОНКУРС МОЛОДЕЖНЫХ ПРОЕКТОВ </a:t>
            </a:r>
            <a:r>
              <a:rPr lang="ru-RU" sz="2000" b="1" i="1" cap="none" dirty="0" smtClean="0">
                <a:solidFill>
                  <a:srgbClr val="FF0000"/>
                </a:solidFill>
                <a:latin typeface="Georgia" pitchFamily="18" charset="0"/>
              </a:rPr>
              <a:t>«НАША ИСТОРИЯ» </a:t>
            </a:r>
            <a:r>
              <a:rPr lang="ru-RU" sz="2000" i="1" cap="none" dirty="0" smtClean="0">
                <a:latin typeface="Georgia" pitchFamily="18" charset="0"/>
              </a:rPr>
              <a:t/>
            </a:r>
            <a:br>
              <a:rPr lang="ru-RU" sz="2000" i="1" cap="none" dirty="0" smtClean="0">
                <a:latin typeface="Georgia" pitchFamily="18" charset="0"/>
              </a:rPr>
            </a:br>
            <a:r>
              <a:rPr lang="ru-RU" sz="2000" b="1" i="1" cap="none" dirty="0" smtClean="0">
                <a:solidFill>
                  <a:srgbClr val="C00000"/>
                </a:solidFill>
                <a:latin typeface="Georgia" pitchFamily="18" charset="0"/>
              </a:rPr>
              <a:t>МОСКВА         7 – 9 МАЯ 2018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2"/>
          <p:cNvSpPr txBox="1">
            <a:spLocks noChangeArrowheads="1"/>
          </p:cNvSpPr>
          <p:nvPr/>
        </p:nvSpPr>
        <p:spPr>
          <a:xfrm>
            <a:off x="34925" y="103188"/>
            <a:ext cx="9001125" cy="588962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ru-RU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Всероссийская   олимпиада   школьников</a:t>
            </a:r>
            <a:endParaRPr lang="ru-RU" sz="2800" b="1" i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  <a:p>
            <a:pPr algn="ctr" eaLnBrk="1" hangingPunct="1"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357158" y="714356"/>
            <a:ext cx="8072701" cy="740196"/>
            <a:chOff x="-188773" y="1470722"/>
            <a:chExt cx="7965892" cy="1121976"/>
          </a:xfrm>
        </p:grpSpPr>
        <p:grpSp>
          <p:nvGrpSpPr>
            <p:cNvPr id="3" name="Группа 12"/>
            <p:cNvGrpSpPr>
              <a:grpSpLocks/>
            </p:cNvGrpSpPr>
            <p:nvPr/>
          </p:nvGrpSpPr>
          <p:grpSpPr bwMode="auto">
            <a:xfrm>
              <a:off x="-188773" y="1470722"/>
              <a:ext cx="5608316" cy="1121976"/>
              <a:chOff x="-188773" y="1470722"/>
              <a:chExt cx="5608316" cy="1121976"/>
            </a:xfrm>
          </p:grpSpPr>
          <p:grpSp>
            <p:nvGrpSpPr>
              <p:cNvPr id="4" name="Group 46"/>
              <p:cNvGrpSpPr>
                <a:grpSpLocks/>
              </p:cNvGrpSpPr>
              <p:nvPr/>
            </p:nvGrpSpPr>
            <p:grpSpPr bwMode="auto">
              <a:xfrm>
                <a:off x="-188773" y="1471098"/>
                <a:ext cx="3945457" cy="1121600"/>
                <a:chOff x="1285" y="1763"/>
                <a:chExt cx="3230" cy="552"/>
              </a:xfrm>
              <a:solidFill>
                <a:srgbClr val="FFCC99"/>
              </a:solidFill>
            </p:grpSpPr>
            <p:sp>
              <p:nvSpPr>
                <p:cNvPr id="15" name="AutoShape 47"/>
                <p:cNvSpPr>
                  <a:spLocks noChangeArrowheads="1"/>
                </p:cNvSpPr>
                <p:nvPr/>
              </p:nvSpPr>
              <p:spPr bwMode="gray">
                <a:xfrm>
                  <a:off x="1285" y="1886"/>
                  <a:ext cx="3216" cy="429"/>
                </a:xfrm>
                <a:prstGeom prst="roundRect">
                  <a:avLst>
                    <a:gd name="adj" fmla="val 16667"/>
                  </a:avLst>
                </a:prstGeom>
                <a:grpFill/>
                <a:ln w="28575" algn="ctr">
                  <a:solidFill>
                    <a:schemeClr val="accent1">
                      <a:lumMod val="75000"/>
                    </a:schemeClr>
                  </a:solidFill>
                  <a:round/>
                  <a:headEnd/>
                  <a:tailEnd/>
                </a:ln>
                <a:effectLst>
                  <a:outerShdw dist="99190" dir="2388334" algn="ctr" rotWithShape="0">
                    <a:srgbClr val="333333">
                      <a:alpha val="50000"/>
                    </a:srgbClr>
                  </a:outerShdw>
                </a:effectLst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ru-RU"/>
                </a:p>
              </p:txBody>
            </p:sp>
            <p:sp>
              <p:nvSpPr>
                <p:cNvPr id="17" name="Text Box 49"/>
                <p:cNvSpPr txBox="1">
                  <a:spLocks noChangeArrowheads="1"/>
                </p:cNvSpPr>
                <p:nvPr/>
              </p:nvSpPr>
              <p:spPr bwMode="gray">
                <a:xfrm>
                  <a:off x="1569" y="1763"/>
                  <a:ext cx="2946" cy="528"/>
                </a:xfrm>
                <a:prstGeom prst="rect">
                  <a:avLst/>
                </a:prstGeom>
                <a:grp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eaLnBrk="1" hangingPunct="1">
                    <a:defRPr/>
                  </a:pPr>
                  <a:r>
                    <a:rPr lang="ru-RU" sz="2000" b="1" dirty="0" smtClean="0">
                      <a:latin typeface="Georgia" pitchFamily="18" charset="0"/>
                      <a:cs typeface="Times New Roman" panose="02020603050405020304" pitchFamily="18" charset="0"/>
                    </a:rPr>
                    <a:t>В рейтинге ОО района - 1 место</a:t>
                  </a:r>
                  <a:endParaRPr lang="en-US" sz="2000" b="1" dirty="0">
                    <a:latin typeface="Georgia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9" name="AutoShape 19"/>
              <p:cNvSpPr>
                <a:spLocks noChangeArrowheads="1"/>
              </p:cNvSpPr>
              <p:nvPr/>
            </p:nvSpPr>
            <p:spPr bwMode="gray">
              <a:xfrm>
                <a:off x="3918840" y="1470722"/>
                <a:ext cx="1500703" cy="435540"/>
              </a:xfrm>
              <a:prstGeom prst="rightArrow">
                <a:avLst>
                  <a:gd name="adj1" fmla="val 55833"/>
                  <a:gd name="adj2" fmla="val 62718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B2B2B2"/>
                </a:outerShdw>
              </a:effectLst>
            </p:spPr>
            <p:txBody>
              <a:bodyPr wrap="none" anchor="ctr"/>
              <a:lstStyle/>
              <a:p>
                <a:pPr marL="177800" algn="ctr" eaLnBrk="1" hangingPunct="1">
                  <a:defRPr/>
                </a:pPr>
                <a:endParaRPr lang="ru-RU" sz="22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52" name="Скругленный прямоугольник 51"/>
            <p:cNvSpPr/>
            <p:nvPr/>
          </p:nvSpPr>
          <p:spPr>
            <a:xfrm>
              <a:off x="5676449" y="1470722"/>
              <a:ext cx="2100670" cy="654515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ru-RU" sz="2200" b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2014-2017</a:t>
              </a:r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" name="Группа 17"/>
          <p:cNvGrpSpPr>
            <a:grpSpLocks/>
          </p:cNvGrpSpPr>
          <p:nvPr/>
        </p:nvGrpSpPr>
        <p:grpSpPr bwMode="auto">
          <a:xfrm>
            <a:off x="571013" y="1571614"/>
            <a:ext cx="7799892" cy="678195"/>
            <a:chOff x="-207934" y="2228999"/>
            <a:chExt cx="5499123" cy="482581"/>
          </a:xfrm>
          <a:solidFill>
            <a:srgbClr val="FFC000"/>
          </a:solidFill>
        </p:grpSpPr>
        <p:grpSp>
          <p:nvGrpSpPr>
            <p:cNvPr id="6" name="Группа 15"/>
            <p:cNvGrpSpPr>
              <a:grpSpLocks/>
            </p:cNvGrpSpPr>
            <p:nvPr/>
          </p:nvGrpSpPr>
          <p:grpSpPr bwMode="auto">
            <a:xfrm>
              <a:off x="-207934" y="2229374"/>
              <a:ext cx="4147088" cy="482206"/>
              <a:chOff x="-207934" y="2229374"/>
              <a:chExt cx="4147088" cy="482206"/>
            </a:xfrm>
            <a:grpFill/>
          </p:grpSpPr>
          <p:grpSp>
            <p:nvGrpSpPr>
              <p:cNvPr id="7" name="Group 51"/>
              <p:cNvGrpSpPr>
                <a:grpSpLocks/>
              </p:cNvGrpSpPr>
              <p:nvPr/>
            </p:nvGrpSpPr>
            <p:grpSpPr bwMode="auto">
              <a:xfrm>
                <a:off x="-207934" y="2229374"/>
                <a:ext cx="3350869" cy="482206"/>
                <a:chOff x="1263" y="1738"/>
                <a:chExt cx="2749" cy="243"/>
              </a:xfrm>
              <a:grpFill/>
            </p:grpSpPr>
            <p:sp>
              <p:nvSpPr>
                <p:cNvPr id="20" name="AutoShape 52"/>
                <p:cNvSpPr>
                  <a:spLocks noChangeArrowheads="1"/>
                </p:cNvSpPr>
                <p:nvPr/>
              </p:nvSpPr>
              <p:spPr bwMode="gray">
                <a:xfrm>
                  <a:off x="1263" y="1738"/>
                  <a:ext cx="2749" cy="232"/>
                </a:xfrm>
                <a:prstGeom prst="roundRect">
                  <a:avLst>
                    <a:gd name="adj" fmla="val 16667"/>
                  </a:avLst>
                </a:prstGeom>
                <a:grpFill/>
                <a:ln w="28575" algn="ctr">
                  <a:solidFill>
                    <a:schemeClr val="accent1">
                      <a:lumMod val="75000"/>
                    </a:schemeClr>
                  </a:solidFill>
                  <a:round/>
                  <a:headEnd/>
                  <a:tailEnd/>
                </a:ln>
                <a:effectLst>
                  <a:outerShdw dist="99190" dir="2388334" algn="ctr" rotWithShape="0">
                    <a:srgbClr val="333333">
                      <a:alpha val="50000"/>
                    </a:srgbClr>
                  </a:outerShdw>
                </a:effectLst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ru-RU"/>
                </a:p>
              </p:txBody>
            </p:sp>
            <p:sp>
              <p:nvSpPr>
                <p:cNvPr id="22" name="Text Box 54"/>
                <p:cNvSpPr txBox="1">
                  <a:spLocks noChangeArrowheads="1"/>
                </p:cNvSpPr>
                <p:nvPr/>
              </p:nvSpPr>
              <p:spPr bwMode="gray">
                <a:xfrm>
                  <a:off x="1346" y="1738"/>
                  <a:ext cx="2541" cy="243"/>
                </a:xfrm>
                <a:prstGeom prst="rect">
                  <a:avLst/>
                </a:prstGeom>
                <a:grp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eaLnBrk="1" hangingPunct="1">
                    <a:defRPr/>
                  </a:pPr>
                  <a:r>
                    <a:rPr lang="ru-RU" b="1" dirty="0" smtClean="0">
                      <a:latin typeface="Georgia" pitchFamily="18" charset="0"/>
                      <a:cs typeface="Times New Roman" panose="02020603050405020304" pitchFamily="18" charset="0"/>
                    </a:rPr>
                    <a:t>Муниципальный этап - 34 победителей и призёров</a:t>
                  </a:r>
                  <a:endParaRPr lang="en-US" sz="2000" b="1" dirty="0">
                    <a:latin typeface="Georgia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7678" name="AutoShape 19"/>
              <p:cNvSpPr>
                <a:spLocks noChangeArrowheads="1"/>
              </p:cNvSpPr>
              <p:nvPr/>
            </p:nvSpPr>
            <p:spPr bwMode="gray">
              <a:xfrm>
                <a:off x="3217252" y="2279832"/>
                <a:ext cx="721902" cy="256422"/>
              </a:xfrm>
              <a:prstGeom prst="rightArrow">
                <a:avLst>
                  <a:gd name="adj1" fmla="val 55833"/>
                  <a:gd name="adj2" fmla="val 62718"/>
                </a:avLst>
              </a:prstGeom>
              <a:grpFill/>
              <a:ln w="1905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B2B2B2"/>
                </a:outerShdw>
              </a:effectLst>
            </p:spPr>
            <p:txBody>
              <a:bodyPr wrap="none" anchor="ctr"/>
              <a:lstStyle/>
              <a:p>
                <a:pPr marL="177800" algn="ctr" eaLnBrk="1" hangingPunct="1">
                  <a:defRPr/>
                </a:pPr>
                <a:endParaRPr lang="ru-RU" altLang="ru-RU" sz="22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58" name="Скругленный прямоугольник 57"/>
            <p:cNvSpPr/>
            <p:nvPr/>
          </p:nvSpPr>
          <p:spPr>
            <a:xfrm>
              <a:off x="4224564" y="2228999"/>
              <a:ext cx="1066625" cy="256423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ru-RU" sz="22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2015 </a:t>
              </a:r>
              <a:r>
                <a:rPr lang="ru-RU" sz="22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г</a:t>
              </a:r>
              <a:endPara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" name="Группа 18"/>
          <p:cNvGrpSpPr>
            <a:grpSpLocks/>
          </p:cNvGrpSpPr>
          <p:nvPr/>
        </p:nvGrpSpPr>
        <p:grpSpPr bwMode="auto">
          <a:xfrm>
            <a:off x="642910" y="2285991"/>
            <a:ext cx="8501090" cy="849312"/>
            <a:chOff x="70824" y="2934313"/>
            <a:chExt cx="5509290" cy="642118"/>
          </a:xfrm>
        </p:grpSpPr>
        <p:sp>
          <p:nvSpPr>
            <p:cNvPr id="59" name="AutoShape 57"/>
            <p:cNvSpPr>
              <a:spLocks noChangeArrowheads="1"/>
            </p:cNvSpPr>
            <p:nvPr/>
          </p:nvSpPr>
          <p:spPr bwMode="gray">
            <a:xfrm>
              <a:off x="70824" y="2988323"/>
              <a:ext cx="3126550" cy="588108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28575" algn="ctr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ru-RU" b="1" dirty="0">
                  <a:latin typeface="Georgia" pitchFamily="18" charset="0"/>
                  <a:cs typeface="Times New Roman" pitchFamily="18" charset="0"/>
                </a:rPr>
                <a:t>Региональный этап – 2 призера</a:t>
              </a:r>
            </a:p>
            <a:p>
              <a:pPr algn="ctr" eaLnBrk="1" hangingPunct="1">
                <a:defRPr/>
              </a:pPr>
              <a:r>
                <a:rPr lang="ru-RU" b="1" dirty="0">
                  <a:latin typeface="Georgia" pitchFamily="18" charset="0"/>
                  <a:cs typeface="Times New Roman" pitchFamily="18" charset="0"/>
                </a:rPr>
                <a:t> (физическая культура)</a:t>
              </a:r>
              <a:endParaRPr lang="ru-RU" sz="2000" b="1" dirty="0">
                <a:latin typeface="Georgia" pitchFamily="18" charset="0"/>
                <a:cs typeface="Times New Roman" pitchFamily="18" charset="0"/>
              </a:endParaRPr>
            </a:p>
          </p:txBody>
        </p:sp>
        <p:sp>
          <p:nvSpPr>
            <p:cNvPr id="66" name="AutoShape 19"/>
            <p:cNvSpPr>
              <a:spLocks noChangeArrowheads="1"/>
            </p:cNvSpPr>
            <p:nvPr/>
          </p:nvSpPr>
          <p:spPr bwMode="gray">
            <a:xfrm>
              <a:off x="3311595" y="3150355"/>
              <a:ext cx="643005" cy="186035"/>
            </a:xfrm>
            <a:prstGeom prst="rightArrow">
              <a:avLst>
                <a:gd name="adj1" fmla="val 55833"/>
                <a:gd name="adj2" fmla="val 62718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bg1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B2B2B2"/>
              </a:outerShdw>
            </a:effectLst>
          </p:spPr>
          <p:txBody>
            <a:bodyPr wrap="none" anchor="ctr"/>
            <a:lstStyle/>
            <a:p>
              <a:pPr marL="177800" algn="ctr" eaLnBrk="1" hangingPunct="1">
                <a:defRPr/>
              </a:pPr>
              <a:endParaRPr lang="ru-RU" sz="2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4109946" y="2934313"/>
              <a:ext cx="1470168" cy="38167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ru-RU" sz="2200" b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2016 г</a:t>
              </a:r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" name="Группа 20"/>
          <p:cNvGrpSpPr>
            <a:grpSpLocks/>
          </p:cNvGrpSpPr>
          <p:nvPr/>
        </p:nvGrpSpPr>
        <p:grpSpPr bwMode="auto">
          <a:xfrm>
            <a:off x="571472" y="3286124"/>
            <a:ext cx="8091488" cy="788829"/>
            <a:chOff x="-502285" y="3992562"/>
            <a:chExt cx="7038328" cy="730250"/>
          </a:xfrm>
        </p:grpSpPr>
        <p:grpSp>
          <p:nvGrpSpPr>
            <p:cNvPr id="10" name="Group 56"/>
            <p:cNvGrpSpPr>
              <a:grpSpLocks/>
            </p:cNvGrpSpPr>
            <p:nvPr/>
          </p:nvGrpSpPr>
          <p:grpSpPr bwMode="auto">
            <a:xfrm>
              <a:off x="-502285" y="3992562"/>
              <a:ext cx="4133684" cy="730250"/>
              <a:chOff x="970" y="1820"/>
              <a:chExt cx="3373" cy="368"/>
            </a:xfrm>
            <a:solidFill>
              <a:srgbClr val="FF9933"/>
            </a:solidFill>
          </p:grpSpPr>
          <p:sp>
            <p:nvSpPr>
              <p:cNvPr id="35" name="AutoShape 57"/>
              <p:cNvSpPr>
                <a:spLocks noChangeArrowheads="1"/>
              </p:cNvSpPr>
              <p:nvPr/>
            </p:nvSpPr>
            <p:spPr bwMode="gray">
              <a:xfrm>
                <a:off x="970" y="1820"/>
                <a:ext cx="3373" cy="368"/>
              </a:xfrm>
              <a:prstGeom prst="roundRect">
                <a:avLst>
                  <a:gd name="adj" fmla="val 16667"/>
                </a:avLst>
              </a:prstGeom>
              <a:grpFill/>
              <a:ln w="28575" algn="ctr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ffectLst>
                <a:outerShdw dist="99190" dir="238833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ru-RU" b="1" dirty="0" smtClean="0">
                    <a:latin typeface="Georgia" pitchFamily="18" charset="0"/>
                    <a:cs typeface="Times New Roman" panose="02020603050405020304" pitchFamily="18" charset="0"/>
                  </a:rPr>
                  <a:t>Муниципальный этап - </a:t>
                </a:r>
                <a:r>
                  <a:rPr lang="ru-RU" b="1" cap="all" dirty="0" smtClean="0">
                    <a:latin typeface="Georgia" pitchFamily="18" charset="0"/>
                    <a:cs typeface="Times New Roman" panose="02020603050405020304" pitchFamily="18" charset="0"/>
                  </a:rPr>
                  <a:t> 25 </a:t>
                </a:r>
              </a:p>
              <a:p>
                <a:pPr algn="ctr">
                  <a:defRPr/>
                </a:pPr>
                <a:r>
                  <a:rPr lang="ru-RU" b="1" dirty="0" smtClean="0">
                    <a:latin typeface="Georgia" pitchFamily="18" charset="0"/>
                    <a:cs typeface="Times New Roman" panose="02020603050405020304" pitchFamily="18" charset="0"/>
                  </a:rPr>
                  <a:t>победителей и призёров</a:t>
                </a:r>
                <a:endParaRPr lang="en-US" sz="2000" b="1" dirty="0" smtClean="0">
                  <a:latin typeface="Georgia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defRPr/>
                </a:pPr>
                <a:endParaRPr lang="ru-RU" dirty="0"/>
              </a:p>
            </p:txBody>
          </p:sp>
          <p:sp>
            <p:nvSpPr>
              <p:cNvPr id="37" name="Text Box 59"/>
              <p:cNvSpPr txBox="1">
                <a:spLocks noChangeArrowheads="1"/>
              </p:cNvSpPr>
              <p:nvPr/>
            </p:nvSpPr>
            <p:spPr bwMode="gray">
              <a:xfrm>
                <a:off x="1123" y="1854"/>
                <a:ext cx="2913" cy="21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1" hangingPunct="1">
                  <a:defRPr/>
                </a:pPr>
                <a:endParaRPr lang="ru-RU" sz="2400" b="1" cap="all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7670" name="AutoShape 19"/>
            <p:cNvSpPr>
              <a:spLocks noChangeArrowheads="1"/>
            </p:cNvSpPr>
            <p:nvPr/>
          </p:nvSpPr>
          <p:spPr bwMode="gray">
            <a:xfrm>
              <a:off x="3864047" y="4052818"/>
              <a:ext cx="709771" cy="362994"/>
            </a:xfrm>
            <a:prstGeom prst="rightArrow">
              <a:avLst>
                <a:gd name="adj1" fmla="val 55833"/>
                <a:gd name="adj2" fmla="val 62718"/>
              </a:avLst>
            </a:prstGeom>
            <a:solidFill>
              <a:srgbClr val="FF9933"/>
            </a:solidFill>
            <a:ln w="19050">
              <a:solidFill>
                <a:schemeClr val="bg1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B2B2B2"/>
              </a:outerShdw>
            </a:effectLst>
          </p:spPr>
          <p:txBody>
            <a:bodyPr wrap="none" anchor="ctr"/>
            <a:lstStyle/>
            <a:p>
              <a:pPr marL="177800" algn="ctr" eaLnBrk="1" hangingPunct="1">
                <a:defRPr/>
              </a:pPr>
              <a:endParaRPr lang="ru-RU" altLang="ru-RU" sz="2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4896942" y="3995498"/>
              <a:ext cx="1639101" cy="420312"/>
            </a:xfrm>
            <a:prstGeom prst="roundRect">
              <a:avLst/>
            </a:prstGeom>
            <a:solidFill>
              <a:srgbClr val="FF99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>
                <a:defRPr/>
              </a:pPr>
              <a:r>
                <a:rPr lang="ru-RU" sz="20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2016 г</a:t>
              </a:r>
            </a:p>
            <a:p>
              <a:pPr algn="ctr" eaLnBrk="1" hangingPunct="1">
                <a:defRPr/>
              </a:pPr>
              <a:endPara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" name="Группа 17"/>
          <p:cNvGrpSpPr>
            <a:grpSpLocks/>
          </p:cNvGrpSpPr>
          <p:nvPr/>
        </p:nvGrpSpPr>
        <p:grpSpPr bwMode="auto">
          <a:xfrm>
            <a:off x="428596" y="4214817"/>
            <a:ext cx="8120108" cy="642943"/>
            <a:chOff x="-595558" y="2731439"/>
            <a:chExt cx="6002163" cy="1281918"/>
          </a:xfrm>
        </p:grpSpPr>
        <p:grpSp>
          <p:nvGrpSpPr>
            <p:cNvPr id="12" name="Группа 15"/>
            <p:cNvGrpSpPr>
              <a:grpSpLocks/>
            </p:cNvGrpSpPr>
            <p:nvPr/>
          </p:nvGrpSpPr>
          <p:grpSpPr bwMode="auto">
            <a:xfrm>
              <a:off x="-595558" y="2731439"/>
              <a:ext cx="4577604" cy="1281918"/>
              <a:chOff x="-595558" y="2731439"/>
              <a:chExt cx="4577604" cy="1281918"/>
            </a:xfrm>
          </p:grpSpPr>
          <p:grpSp>
            <p:nvGrpSpPr>
              <p:cNvPr id="13" name="Group 51"/>
              <p:cNvGrpSpPr>
                <a:grpSpLocks/>
              </p:cNvGrpSpPr>
              <p:nvPr/>
            </p:nvGrpSpPr>
            <p:grpSpPr bwMode="auto">
              <a:xfrm>
                <a:off x="-595558" y="2731439"/>
                <a:ext cx="3619037" cy="1281918"/>
                <a:chOff x="945" y="1991"/>
                <a:chExt cx="2969" cy="646"/>
              </a:xfrm>
              <a:solidFill>
                <a:srgbClr val="3399FF"/>
              </a:solidFill>
            </p:grpSpPr>
            <p:sp>
              <p:nvSpPr>
                <p:cNvPr id="36" name="AutoShape 52"/>
                <p:cNvSpPr>
                  <a:spLocks noChangeArrowheads="1"/>
                </p:cNvSpPr>
                <p:nvPr/>
              </p:nvSpPr>
              <p:spPr bwMode="gray">
                <a:xfrm>
                  <a:off x="945" y="2043"/>
                  <a:ext cx="2969" cy="382"/>
                </a:xfrm>
                <a:prstGeom prst="roundRect">
                  <a:avLst>
                    <a:gd name="adj" fmla="val 16667"/>
                  </a:avLst>
                </a:prstGeom>
                <a:grpFill/>
                <a:ln w="28575" algn="ctr">
                  <a:solidFill>
                    <a:schemeClr val="accent1">
                      <a:lumMod val="75000"/>
                    </a:schemeClr>
                  </a:solidFill>
                  <a:round/>
                  <a:headEnd/>
                  <a:tailEnd/>
                </a:ln>
                <a:effectLst>
                  <a:outerShdw dist="99190" dir="2388334" algn="ctr" rotWithShape="0">
                    <a:srgbClr val="333333">
                      <a:alpha val="50000"/>
                    </a:srgbClr>
                  </a:outerShdw>
                </a:effectLst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ru-RU"/>
                </a:p>
              </p:txBody>
            </p:sp>
            <p:sp>
              <p:nvSpPr>
                <p:cNvPr id="38" name="Text Box 54"/>
                <p:cNvSpPr txBox="1">
                  <a:spLocks noChangeArrowheads="1"/>
                </p:cNvSpPr>
                <p:nvPr/>
              </p:nvSpPr>
              <p:spPr bwMode="gray">
                <a:xfrm>
                  <a:off x="1162" y="1991"/>
                  <a:ext cx="2556" cy="646"/>
                </a:xfrm>
                <a:prstGeom prst="rect">
                  <a:avLst/>
                </a:prstGeom>
                <a:grp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ru-RU" b="1" dirty="0" smtClean="0">
                      <a:latin typeface="Georgia" pitchFamily="18" charset="0"/>
                      <a:cs typeface="Times New Roman" pitchFamily="18" charset="0"/>
                    </a:rPr>
                    <a:t>Региональный этап – 1 призер</a:t>
                  </a:r>
                </a:p>
                <a:p>
                  <a:pPr algn="ctr">
                    <a:defRPr/>
                  </a:pPr>
                  <a:r>
                    <a:rPr lang="ru-RU" b="1" dirty="0" smtClean="0">
                      <a:latin typeface="Georgia" pitchFamily="18" charset="0"/>
                      <a:cs typeface="Times New Roman" pitchFamily="18" charset="0"/>
                    </a:rPr>
                    <a:t>(литература)</a:t>
                  </a:r>
                </a:p>
                <a:p>
                  <a:pPr algn="ctr" eaLnBrk="1" hangingPunct="1">
                    <a:defRPr/>
                  </a:pPr>
                  <a:endParaRPr lang="en-US" sz="2000" b="1" cap="all" dirty="0">
                    <a:latin typeface="Georgia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7668" name="AutoShape 19"/>
              <p:cNvSpPr>
                <a:spLocks noChangeArrowheads="1"/>
              </p:cNvSpPr>
              <p:nvPr/>
            </p:nvSpPr>
            <p:spPr bwMode="gray">
              <a:xfrm>
                <a:off x="3259209" y="2731441"/>
                <a:ext cx="722837" cy="645145"/>
              </a:xfrm>
              <a:prstGeom prst="rightArrow">
                <a:avLst>
                  <a:gd name="adj1" fmla="val 55833"/>
                  <a:gd name="adj2" fmla="val 56848"/>
                </a:avLst>
              </a:prstGeom>
              <a:solidFill>
                <a:srgbClr val="3399FF"/>
              </a:solidFill>
              <a:ln w="1905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B2B2B2"/>
                </a:outerShdw>
              </a:effectLst>
            </p:spPr>
            <p:txBody>
              <a:bodyPr wrap="none" anchor="ctr"/>
              <a:lstStyle/>
              <a:p>
                <a:pPr marL="177800" algn="ctr" eaLnBrk="1" hangingPunct="1">
                  <a:defRPr/>
                </a:pPr>
                <a:endParaRPr lang="ru-RU" altLang="ru-RU" sz="22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32" name="Скругленный прямоугольник 31"/>
            <p:cNvSpPr/>
            <p:nvPr/>
          </p:nvSpPr>
          <p:spPr>
            <a:xfrm>
              <a:off x="4156894" y="2967768"/>
              <a:ext cx="1249711" cy="443903"/>
            </a:xfrm>
            <a:prstGeom prst="roundRect">
              <a:avLst/>
            </a:prstGeom>
            <a:solidFill>
              <a:srgbClr val="33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ru-RU" sz="20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2017</a:t>
              </a:r>
              <a:endPara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Группа 20"/>
          <p:cNvGrpSpPr>
            <a:grpSpLocks/>
          </p:cNvGrpSpPr>
          <p:nvPr/>
        </p:nvGrpSpPr>
        <p:grpSpPr bwMode="auto">
          <a:xfrm>
            <a:off x="571472" y="5000450"/>
            <a:ext cx="7926581" cy="786841"/>
            <a:chOff x="-57421" y="4000503"/>
            <a:chExt cx="6476722" cy="894954"/>
          </a:xfrm>
        </p:grpSpPr>
        <p:grpSp>
          <p:nvGrpSpPr>
            <p:cNvPr id="16" name="Group 56"/>
            <p:cNvGrpSpPr>
              <a:grpSpLocks/>
            </p:cNvGrpSpPr>
            <p:nvPr/>
          </p:nvGrpSpPr>
          <p:grpSpPr bwMode="auto">
            <a:xfrm>
              <a:off x="-57421" y="4000503"/>
              <a:ext cx="3528276" cy="894954"/>
              <a:chOff x="1333" y="1824"/>
              <a:chExt cx="2879" cy="451"/>
            </a:xfrm>
            <a:solidFill>
              <a:srgbClr val="FF9933"/>
            </a:solidFill>
          </p:grpSpPr>
          <p:sp>
            <p:nvSpPr>
              <p:cNvPr id="43" name="AutoShape 57"/>
              <p:cNvSpPr>
                <a:spLocks noChangeArrowheads="1"/>
              </p:cNvSpPr>
              <p:nvPr/>
            </p:nvSpPr>
            <p:spPr bwMode="gray">
              <a:xfrm>
                <a:off x="1333" y="1824"/>
                <a:ext cx="2763" cy="451"/>
              </a:xfrm>
              <a:prstGeom prst="roundRect">
                <a:avLst>
                  <a:gd name="adj" fmla="val 16667"/>
                </a:avLst>
              </a:prstGeom>
              <a:grpFill/>
              <a:ln w="28575" algn="ctr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ffectLst>
                <a:outerShdw dist="99190" dir="238833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ru-RU"/>
              </a:p>
            </p:txBody>
          </p:sp>
          <p:sp>
            <p:nvSpPr>
              <p:cNvPr id="44" name="Text Box 59"/>
              <p:cNvSpPr txBox="1">
                <a:spLocks noChangeArrowheads="1"/>
              </p:cNvSpPr>
              <p:nvPr/>
            </p:nvSpPr>
            <p:spPr bwMode="gray">
              <a:xfrm>
                <a:off x="1476" y="1959"/>
                <a:ext cx="2736" cy="2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1" hangingPunct="1">
                  <a:defRPr/>
                </a:pPr>
                <a:endParaRPr lang="ru-RU" sz="2400" b="1" cap="all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7663" name="AutoShape 19"/>
            <p:cNvSpPr>
              <a:spLocks noChangeArrowheads="1"/>
            </p:cNvSpPr>
            <p:nvPr/>
          </p:nvSpPr>
          <p:spPr bwMode="gray">
            <a:xfrm>
              <a:off x="3501382" y="4406035"/>
              <a:ext cx="1111028" cy="325015"/>
            </a:xfrm>
            <a:prstGeom prst="rightArrow">
              <a:avLst>
                <a:gd name="adj1" fmla="val 55833"/>
                <a:gd name="adj2" fmla="val 62718"/>
              </a:avLst>
            </a:prstGeom>
            <a:solidFill>
              <a:srgbClr val="FF9933"/>
            </a:solidFill>
            <a:ln w="19050">
              <a:solidFill>
                <a:schemeClr val="bg1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B2B2B2"/>
              </a:outerShdw>
            </a:effectLst>
          </p:spPr>
          <p:txBody>
            <a:bodyPr wrap="none" anchor="ctr"/>
            <a:lstStyle/>
            <a:p>
              <a:pPr marL="177800" algn="ctr" eaLnBrk="1" hangingPunct="1">
                <a:defRPr/>
              </a:pPr>
              <a:endParaRPr lang="ru-RU" altLang="ru-RU" sz="2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Скругленный прямоугольник 41"/>
            <p:cNvSpPr/>
            <p:nvPr/>
          </p:nvSpPr>
          <p:spPr>
            <a:xfrm>
              <a:off x="4729018" y="4406983"/>
              <a:ext cx="1690283" cy="410840"/>
            </a:xfrm>
            <a:prstGeom prst="roundRect">
              <a:avLst/>
            </a:prstGeom>
            <a:solidFill>
              <a:srgbClr val="FF99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ru-RU" sz="22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2018</a:t>
              </a:r>
              <a:endPara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8" name="Группа 18"/>
          <p:cNvGrpSpPr>
            <a:grpSpLocks/>
          </p:cNvGrpSpPr>
          <p:nvPr/>
        </p:nvGrpSpPr>
        <p:grpSpPr bwMode="auto">
          <a:xfrm>
            <a:off x="620713" y="5940425"/>
            <a:ext cx="8461375" cy="627063"/>
            <a:chOff x="97060" y="3391831"/>
            <a:chExt cx="5483054" cy="948611"/>
          </a:xfrm>
        </p:grpSpPr>
        <p:sp>
          <p:nvSpPr>
            <p:cNvPr id="50" name="AutoShape 57"/>
            <p:cNvSpPr>
              <a:spLocks noChangeArrowheads="1"/>
            </p:cNvSpPr>
            <p:nvPr/>
          </p:nvSpPr>
          <p:spPr bwMode="gray">
            <a:xfrm>
              <a:off x="97060" y="3391831"/>
              <a:ext cx="3342297" cy="948611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28575" algn="ctr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ru-RU" b="1" dirty="0" smtClean="0">
                <a:latin typeface="Georgia" pitchFamily="18" charset="0"/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ru-RU" b="1" dirty="0" smtClean="0">
                  <a:latin typeface="Georgia" pitchFamily="18" charset="0"/>
                  <a:cs typeface="Times New Roman" panose="02020603050405020304" pitchFamily="18" charset="0"/>
                </a:rPr>
                <a:t>Региональный этап – 1 призер</a:t>
              </a:r>
            </a:p>
            <a:p>
              <a:pPr algn="ctr">
                <a:defRPr/>
              </a:pPr>
              <a:r>
                <a:rPr lang="ru-RU" b="1" dirty="0" smtClean="0">
                  <a:latin typeface="Georgia" pitchFamily="18" charset="0"/>
                  <a:cs typeface="Times New Roman" panose="02020603050405020304" pitchFamily="18" charset="0"/>
                </a:rPr>
                <a:t>(обществознание)</a:t>
              </a:r>
            </a:p>
            <a:p>
              <a:pPr algn="ctr" eaLnBrk="1" hangingPunct="1">
                <a:defRPr/>
              </a:pPr>
              <a:endParaRPr lang="ru-RU" sz="2400" b="1" dirty="0"/>
            </a:p>
          </p:txBody>
        </p:sp>
        <p:sp>
          <p:nvSpPr>
            <p:cNvPr id="47" name="AutoShape 19"/>
            <p:cNvSpPr>
              <a:spLocks noChangeArrowheads="1"/>
            </p:cNvSpPr>
            <p:nvPr/>
          </p:nvSpPr>
          <p:spPr bwMode="gray">
            <a:xfrm>
              <a:off x="3482563" y="3564742"/>
              <a:ext cx="709814" cy="458726"/>
            </a:xfrm>
            <a:prstGeom prst="rightArrow">
              <a:avLst>
                <a:gd name="adj1" fmla="val 55833"/>
                <a:gd name="adj2" fmla="val 62718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bg1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B2B2B2"/>
              </a:outerShdw>
            </a:effectLst>
          </p:spPr>
          <p:txBody>
            <a:bodyPr wrap="none" anchor="ctr"/>
            <a:lstStyle/>
            <a:p>
              <a:pPr marL="177800" algn="ctr" eaLnBrk="1" hangingPunct="1">
                <a:defRPr/>
              </a:pPr>
              <a:endParaRPr lang="ru-RU" sz="22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Скругленный прямоугольник 47"/>
            <p:cNvSpPr/>
            <p:nvPr/>
          </p:nvSpPr>
          <p:spPr>
            <a:xfrm>
              <a:off x="4416649" y="3564742"/>
              <a:ext cx="1163465" cy="566796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ru-RU" sz="22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2019 </a:t>
              </a:r>
              <a:r>
                <a:rPr lang="ru-RU" sz="22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г</a:t>
              </a:r>
              <a:endPara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1" name="Прямоугольник 50"/>
          <p:cNvSpPr/>
          <p:nvPr/>
        </p:nvSpPr>
        <p:spPr>
          <a:xfrm>
            <a:off x="785786" y="4929198"/>
            <a:ext cx="407196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latin typeface="Georgia" pitchFamily="18" charset="0"/>
                <a:cs typeface="Times New Roman" panose="02020603050405020304" pitchFamily="18" charset="0"/>
              </a:rPr>
              <a:t>Муниципальный этап - </a:t>
            </a:r>
            <a:r>
              <a:rPr lang="ru-RU" b="1" cap="all" dirty="0" smtClean="0">
                <a:latin typeface="Georgia" pitchFamily="18" charset="0"/>
                <a:cs typeface="Times New Roman" panose="02020603050405020304" pitchFamily="18" charset="0"/>
              </a:rPr>
              <a:t> 13 </a:t>
            </a:r>
          </a:p>
          <a:p>
            <a:pPr algn="ctr">
              <a:defRPr/>
            </a:pPr>
            <a:r>
              <a:rPr lang="ru-RU" b="1" dirty="0" smtClean="0">
                <a:latin typeface="Georgia" pitchFamily="18" charset="0"/>
                <a:cs typeface="Times New Roman" panose="02020603050405020304" pitchFamily="18" charset="0"/>
              </a:rPr>
              <a:t>победителей и призёров</a:t>
            </a:r>
            <a:endParaRPr lang="en-US" sz="2000" b="1" dirty="0" smtClean="0">
              <a:latin typeface="Georgia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i="1" dirty="0" smtClean="0">
                <a:latin typeface="Georgia" pitchFamily="18" charset="0"/>
              </a:rPr>
              <a:t>Региональный этап олимпиады</a:t>
            </a:r>
            <a:endParaRPr lang="ru-RU" sz="2800" b="1" i="1" dirty="0">
              <a:latin typeface="Georgia" pitchFamily="18" charset="0"/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ru-RU" smtClean="0"/>
              <a:t>www.themegallery.com</a:t>
            </a:r>
            <a:endParaRPr lang="en-US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ru-RU" smtClean="0"/>
              <a:t>Company Logo</a:t>
            </a:r>
            <a:endParaRPr lang="en-US" altLang="ru-RU"/>
          </a:p>
        </p:txBody>
      </p:sp>
      <p:pic>
        <p:nvPicPr>
          <p:cNvPr id="4" name="Picture 2" descr="C:\Users\admin\Downloads\заставка интеллект пустая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76" y="1052736"/>
            <a:ext cx="91440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 bwMode="auto">
          <a:xfrm>
            <a:off x="285720" y="2643182"/>
            <a:ext cx="2143140" cy="1643074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</a:rPr>
              <a:t>Романов Дмитрий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atin typeface="Georgia" pitchFamily="18" charset="0"/>
              </a:rPr>
              <a:t>физическая культура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atin typeface="Georgia" pitchFamily="18" charset="0"/>
              </a:rPr>
              <a:t>2016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657468" y="3286124"/>
            <a:ext cx="1771656" cy="1714512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</a:rPr>
              <a:t>Сапрыкин Марат</a:t>
            </a:r>
          </a:p>
          <a:p>
            <a:pPr algn="ctr"/>
            <a:r>
              <a:rPr lang="ru-RU" b="1" dirty="0" smtClean="0">
                <a:latin typeface="Georgia" pitchFamily="18" charset="0"/>
              </a:rPr>
              <a:t>физическая культура</a:t>
            </a:r>
          </a:p>
          <a:p>
            <a:pPr algn="ctr"/>
            <a:r>
              <a:rPr lang="ru-RU" b="1" dirty="0" smtClean="0">
                <a:latin typeface="Georgia" pitchFamily="18" charset="0"/>
              </a:rPr>
              <a:t>2016</a:t>
            </a: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4572000" y="1857364"/>
            <a:ext cx="2000264" cy="1428760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</a:rPr>
              <a:t>Нигай</a:t>
            </a: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</a:rPr>
              <a:t> Елизавета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atin typeface="Georgia" pitchFamily="18" charset="0"/>
              </a:rPr>
              <a:t>Литература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</a:rPr>
              <a:t>2018</a:t>
            </a: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6372200" y="3786190"/>
            <a:ext cx="2428892" cy="1214446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</a:rPr>
              <a:t>Сенаторова</a:t>
            </a: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</a:rPr>
              <a:t> Ксения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i="1" dirty="0" smtClean="0">
                <a:latin typeface="Georgia" pitchFamily="18" charset="0"/>
              </a:rPr>
              <a:t>Обществознание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</a:rPr>
              <a:t>2019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611560" y="1"/>
            <a:ext cx="8389596" cy="2420887"/>
          </a:xfrm>
        </p:spPr>
        <p:txBody>
          <a:bodyPr/>
          <a:lstStyle/>
          <a:p>
            <a:pPr algn="ctr"/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i="1" dirty="0" err="1" smtClean="0">
                <a:latin typeface="Georgia" pitchFamily="18" charset="0"/>
                <a:cs typeface="Times New Roman" pitchFamily="18" charset="0"/>
              </a:rPr>
              <a:t>Обучающися</a:t>
            </a:r>
            <a:r>
              <a:rPr lang="ru-RU" altLang="ru-RU" sz="2000" b="1" i="1" dirty="0" smtClean="0">
                <a:latin typeface="Georgia" pitchFamily="18" charset="0"/>
                <a:cs typeface="Times New Roman" pitchFamily="18" charset="0"/>
              </a:rPr>
              <a:t>   </a:t>
            </a:r>
            <a:br>
              <a:rPr lang="ru-RU" altLang="ru-RU" sz="2000" b="1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altLang="ru-RU" sz="2000" b="1" i="1" dirty="0" smtClean="0">
                <a:latin typeface="Georgia" pitchFamily="18" charset="0"/>
                <a:cs typeface="Times New Roman" pitchFamily="18" charset="0"/>
              </a:rPr>
              <a:t>Краевой заочной физико-математической школы;</a:t>
            </a:r>
            <a:br>
              <a:rPr lang="ru-RU" altLang="ru-RU" sz="2000" b="1" i="1" dirty="0" smtClean="0">
                <a:latin typeface="Georgia" pitchFamily="18" charset="0"/>
                <a:cs typeface="Times New Roman" pitchFamily="18" charset="0"/>
              </a:rPr>
            </a:br>
            <a:r>
              <a:rPr lang="ru-RU" altLang="ru-RU" sz="2000" b="1" i="1" dirty="0" smtClean="0">
                <a:latin typeface="Georgia" pitchFamily="18" charset="0"/>
                <a:cs typeface="Times New Roman" pitchFamily="18" charset="0"/>
              </a:rPr>
              <a:t> 2018 год - заочная физико-техническая школа Московского физико-технического института (МФТИ)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b="1" dirty="0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4E78989-1B3D-49B1-9FA9-2FB0B1310575}" type="slidenum">
              <a:rPr lang="ru-RU" altLang="ru-RU"/>
              <a:pPr/>
              <a:t>15</a:t>
            </a:fld>
            <a:endParaRPr lang="ru-RU" altLang="ru-RU"/>
          </a:p>
        </p:txBody>
      </p:sp>
      <p:sp>
        <p:nvSpPr>
          <p:cNvPr id="18438" name="TextBox 7"/>
          <p:cNvSpPr txBox="1">
            <a:spLocks noChangeArrowheads="1"/>
          </p:cNvSpPr>
          <p:nvPr/>
        </p:nvSpPr>
        <p:spPr bwMode="auto">
          <a:xfrm>
            <a:off x="611560" y="4725144"/>
            <a:ext cx="771530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err="1">
                <a:latin typeface="Georgia" pitchFamily="18" charset="0"/>
              </a:rPr>
              <a:t>Больбат</a:t>
            </a:r>
            <a:r>
              <a:rPr lang="ru-RU" b="1" i="1" dirty="0">
                <a:latin typeface="Georgia" pitchFamily="18" charset="0"/>
              </a:rPr>
              <a:t>  </a:t>
            </a:r>
            <a:r>
              <a:rPr lang="ru-RU" b="1" i="1" dirty="0" smtClean="0">
                <a:latin typeface="Georgia" pitchFamily="18" charset="0"/>
              </a:rPr>
              <a:t>Дмитрий                                Шубин </a:t>
            </a:r>
            <a:r>
              <a:rPr lang="ru-RU" b="1" i="1" dirty="0">
                <a:latin typeface="Georgia" pitchFamily="18" charset="0"/>
              </a:rPr>
              <a:t>Сергей    </a:t>
            </a:r>
          </a:p>
          <a:p>
            <a:pPr algn="ctr"/>
            <a:r>
              <a:rPr lang="ru-RU" b="1" i="1" dirty="0">
                <a:latin typeface="Georgia" pitchFamily="18" charset="0"/>
              </a:rPr>
              <a:t>        </a:t>
            </a:r>
            <a:r>
              <a:rPr lang="ru-RU" b="1" i="1" dirty="0" smtClean="0">
                <a:latin typeface="Georgia" pitchFamily="18" charset="0"/>
              </a:rPr>
              <a:t> 8 класс                                                               9 класс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advClick="0" advTm="16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Текст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>
              <a:solidFill>
                <a:srgbClr val="898989"/>
              </a:solidFill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43188"/>
            <a:ext cx="4357688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13" y="142875"/>
            <a:ext cx="5500687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42875"/>
            <a:ext cx="4572000" cy="247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89413" y="3143250"/>
            <a:ext cx="495458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5" name="Заголовок 8"/>
          <p:cNvSpPr>
            <a:spLocks noGrp="1"/>
          </p:cNvSpPr>
          <p:nvPr>
            <p:ph type="title"/>
          </p:nvPr>
        </p:nvSpPr>
        <p:spPr>
          <a:xfrm>
            <a:off x="357158" y="5715000"/>
            <a:ext cx="8501122" cy="928688"/>
          </a:xfrm>
        </p:spPr>
        <p:txBody>
          <a:bodyPr/>
          <a:lstStyle/>
          <a:p>
            <a:pPr algn="ctr"/>
            <a:r>
              <a:rPr lang="ru-RU" sz="2200" cap="none" dirty="0" smtClean="0">
                <a:latin typeface="Times New Roman" pitchFamily="18" charset="0"/>
                <a:cs typeface="Times New Roman" pitchFamily="18" charset="0"/>
              </a:rPr>
              <a:t>КРАЕВОЙ ПРОСВЕТИТЕЛЬСКИЙ ФЕСТИВАЛЬ</a:t>
            </a:r>
            <a:br>
              <a:rPr lang="ru-RU" sz="2200" cap="none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cap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ФИНАНСОВОЙ ГРАМОТНОСТИ</a:t>
            </a:r>
            <a:br>
              <a:rPr lang="ru-RU" sz="2200" cap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cap="none" dirty="0" smtClean="0">
                <a:latin typeface="Times New Roman" pitchFamily="18" charset="0"/>
                <a:cs typeface="Times New Roman" pitchFamily="18" charset="0"/>
              </a:rPr>
              <a:t>ХАБАРОВСК - 2018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179388" y="3716338"/>
            <a:ext cx="4752975" cy="504825"/>
          </a:xfrm>
        </p:spPr>
        <p:txBody>
          <a:bodyPr/>
          <a:lstStyle/>
          <a:p>
            <a:r>
              <a:rPr lang="ru-RU" smtClean="0"/>
              <a:t>«Дорога Добра»</a:t>
            </a:r>
          </a:p>
        </p:txBody>
      </p:sp>
      <p:sp>
        <p:nvSpPr>
          <p:cNvPr id="2253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altLang="ru-RU"/>
              <a:t>Company Logo</a:t>
            </a:r>
          </a:p>
        </p:txBody>
      </p:sp>
      <p:pic>
        <p:nvPicPr>
          <p:cNvPr id="22532" name="Picture 2" descr="F:\АУ\2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1412875"/>
            <a:ext cx="3887788" cy="2087563"/>
          </a:xfrm>
        </p:spPr>
      </p:pic>
      <p:pic>
        <p:nvPicPr>
          <p:cNvPr id="22533" name="Picture 3" descr="F:\АУ\Безымянный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2825750"/>
            <a:ext cx="3384550" cy="411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4" descr="F:\АУ\На сайт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4292600"/>
            <a:ext cx="4535487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Прямоугольник 7"/>
          <p:cNvSpPr>
            <a:spLocks noChangeArrowheads="1"/>
          </p:cNvSpPr>
          <p:nvPr/>
        </p:nvSpPr>
        <p:spPr bwMode="auto">
          <a:xfrm>
            <a:off x="0" y="0"/>
            <a:ext cx="91440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sz="2800" b="1" i="1" dirty="0">
                <a:solidFill>
                  <a:srgbClr val="FF0000"/>
                </a:solidFill>
                <a:latin typeface="Georgia" pitchFamily="18" charset="0"/>
              </a:rPr>
              <a:t>Всероссийская акция социальных  проектов </a:t>
            </a:r>
          </a:p>
          <a:p>
            <a:pPr algn="ctr" eaLnBrk="1" hangingPunct="1"/>
            <a:r>
              <a:rPr lang="ru-RU" sz="2800" b="1" i="1" dirty="0">
                <a:solidFill>
                  <a:srgbClr val="FF0000"/>
                </a:solidFill>
                <a:latin typeface="Georgia" pitchFamily="18" charset="0"/>
              </a:rPr>
              <a:t>«Я - гражданин России»</a:t>
            </a:r>
            <a:endParaRPr lang="en-US" sz="2800" b="1" i="1" dirty="0">
              <a:solidFill>
                <a:srgbClr val="FF0000"/>
              </a:solidFill>
              <a:latin typeface="Georgia" pitchFamily="18" charset="0"/>
            </a:endParaRPr>
          </a:p>
        </p:txBody>
      </p:sp>
      <p:pic>
        <p:nvPicPr>
          <p:cNvPr id="2253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0075" y="981075"/>
            <a:ext cx="47339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6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b="1" i="1" dirty="0" smtClean="0">
                <a:latin typeface="Georgia" pitchFamily="18" charset="0"/>
              </a:rPr>
              <a:t>Вокально-хоровое объединение </a:t>
            </a:r>
            <a:br>
              <a:rPr lang="ru-RU" altLang="ru-RU" sz="2400" b="1" i="1" dirty="0" smtClean="0">
                <a:latin typeface="Georgia" pitchFamily="18" charset="0"/>
              </a:rPr>
            </a:br>
            <a:r>
              <a:rPr lang="ru-RU" altLang="ru-RU" sz="2400" b="1" i="1" dirty="0" smtClean="0">
                <a:latin typeface="Georgia" pitchFamily="18" charset="0"/>
              </a:rPr>
              <a:t>«Радость</a:t>
            </a:r>
            <a:r>
              <a:rPr lang="ru-RU" altLang="ru-RU" sz="2800" i="1" dirty="0" smtClean="0">
                <a:latin typeface="Georgia" pitchFamily="18" charset="0"/>
              </a:rPr>
              <a:t>»</a:t>
            </a:r>
          </a:p>
        </p:txBody>
      </p:sp>
      <p:pic>
        <p:nvPicPr>
          <p:cNvPr id="29699" name="Picture 4" descr="http://3.bp.blogspot.com/-nkRjhcPtvAw/VhISE7BG3fI/AAAAAAAACsQ/2jaWEpLzokA/s640/IMG_509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1472" y="3571876"/>
            <a:ext cx="3651250" cy="2432050"/>
          </a:xfrm>
          <a:noFill/>
        </p:spPr>
      </p:pic>
      <p:sp>
        <p:nvSpPr>
          <p:cNvPr id="29700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FB1A4D4-3396-4C79-9026-DC007A555BF6}" type="slidenum">
              <a:rPr lang="ru-RU" altLang="ru-RU"/>
              <a:pPr/>
              <a:t>18</a:t>
            </a:fld>
            <a:endParaRPr lang="ru-RU" altLang="ru-RU"/>
          </a:p>
        </p:txBody>
      </p:sp>
      <p:pic>
        <p:nvPicPr>
          <p:cNvPr id="2970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000108"/>
            <a:ext cx="5208587" cy="23844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9702" name="Picture 5" descr="Новый точечный рисунок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643314"/>
            <a:ext cx="4214812" cy="29432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9703" name="Picture 6" descr="IMG-20161130-WA000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8" y="1000108"/>
            <a:ext cx="2949575" cy="251936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6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i="1" dirty="0" smtClean="0">
                <a:latin typeface="Georgia" pitchFamily="18" charset="0"/>
              </a:rPr>
              <a:t>Международный фестиваль </a:t>
            </a:r>
            <a:br>
              <a:rPr lang="ru-RU" sz="2400" b="1" i="1" dirty="0" smtClean="0">
                <a:latin typeface="Georgia" pitchFamily="18" charset="0"/>
              </a:rPr>
            </a:br>
            <a:r>
              <a:rPr lang="ru-RU" sz="2400" b="1" i="1" dirty="0" smtClean="0">
                <a:latin typeface="Georgia" pitchFamily="18" charset="0"/>
              </a:rPr>
              <a:t>«Весенние голоса» (КНР)</a:t>
            </a:r>
          </a:p>
        </p:txBody>
      </p:sp>
      <p:sp>
        <p:nvSpPr>
          <p:cNvPr id="27651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20</a:t>
            </a:r>
          </a:p>
        </p:txBody>
      </p:sp>
      <p:sp>
        <p:nvSpPr>
          <p:cNvPr id="27652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01F5E2E-712E-4609-B680-DA7A90B540F4}" type="slidenum">
              <a:rPr lang="ru-RU" altLang="ru-RU"/>
              <a:pPr/>
              <a:t>19</a:t>
            </a:fld>
            <a:endParaRPr lang="ru-RU" altLang="ru-RU"/>
          </a:p>
        </p:txBody>
      </p:sp>
      <p:pic>
        <p:nvPicPr>
          <p:cNvPr id="27653" name="Picture 8" descr="F:\Безымянный.png"/>
          <p:cNvPicPr>
            <a:picLocks noChangeAspect="1" noChangeArrowheads="1"/>
          </p:cNvPicPr>
          <p:nvPr/>
        </p:nvPicPr>
        <p:blipFill>
          <a:blip r:embed="rId2"/>
          <a:srcRect l="343" r="58836" b="38980"/>
          <a:stretch>
            <a:fillRect/>
          </a:stretch>
        </p:blipFill>
        <p:spPr bwMode="auto">
          <a:xfrm>
            <a:off x="188913" y="1285860"/>
            <a:ext cx="8770937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6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Объект 8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58" y="142852"/>
            <a:ext cx="3004347" cy="4159606"/>
          </a:xfrm>
        </p:spPr>
      </p:pic>
      <p:sp>
        <p:nvSpPr>
          <p:cNvPr id="33795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777875"/>
          </a:xfrm>
        </p:spPr>
        <p:txBody>
          <a:bodyPr/>
          <a:lstStyle/>
          <a:p>
            <a:r>
              <a:rPr lang="ru-RU" altLang="ru-RU" sz="2800" b="1" i="1" dirty="0" smtClean="0">
                <a:solidFill>
                  <a:srgbClr val="C00000"/>
                </a:solidFill>
                <a:latin typeface="Georgia" pitchFamily="18" charset="0"/>
              </a:rPr>
              <a:t>Школьный пресс-центр</a:t>
            </a:r>
          </a:p>
        </p:txBody>
      </p:sp>
      <p:pic>
        <p:nvPicPr>
          <p:cNvPr id="4" name="Picture 3" descr="C:\Users\Бойко\Desktop\IMG-20180823-WA00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143380"/>
            <a:ext cx="4214842" cy="2461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C:\Users\Бойко\Desktop\IMG-20180823-WA00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890592"/>
            <a:ext cx="2357454" cy="176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Бойко\Desktop\IMG-20180823-WA000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4" y="714356"/>
            <a:ext cx="2476537" cy="1857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C:\Users\Бойко\Desktop\IMG-20180823-WA000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6314" y="2143116"/>
            <a:ext cx="2520950" cy="18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C:\Users\Бойко\Desktop\IMG-20180823-WA001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43438" y="3786190"/>
            <a:ext cx="3857652" cy="2893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6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>
          <a:xfrm>
            <a:off x="250825" y="274638"/>
            <a:ext cx="8642350" cy="1011222"/>
          </a:xfrm>
        </p:spPr>
        <p:txBody>
          <a:bodyPr/>
          <a:lstStyle/>
          <a:p>
            <a:r>
              <a:rPr lang="ru-RU" sz="2400" b="1" i="1" dirty="0" smtClean="0">
                <a:latin typeface="Georgia" pitchFamily="18" charset="0"/>
              </a:rPr>
              <a:t>Районный смотр- конкурс </a:t>
            </a:r>
            <a:br>
              <a:rPr lang="ru-RU" sz="2400" b="1" i="1" dirty="0" smtClean="0">
                <a:latin typeface="Georgia" pitchFamily="18" charset="0"/>
              </a:rPr>
            </a:br>
            <a:r>
              <a:rPr lang="ru-RU" sz="2400" b="1" i="1" dirty="0" smtClean="0">
                <a:latin typeface="Georgia" pitchFamily="18" charset="0"/>
              </a:rPr>
              <a:t>детских печатных изданий </a:t>
            </a:r>
            <a:br>
              <a:rPr lang="ru-RU" sz="2400" b="1" i="1" dirty="0" smtClean="0">
                <a:latin typeface="Georgia" pitchFamily="18" charset="0"/>
              </a:rPr>
            </a:br>
            <a:r>
              <a:rPr lang="ru-RU" sz="2400" b="1" i="1" dirty="0" smtClean="0">
                <a:solidFill>
                  <a:srgbClr val="FF0000"/>
                </a:solidFill>
                <a:latin typeface="Georgia" pitchFamily="18" charset="0"/>
              </a:rPr>
              <a:t>«Это наша  с тобой история»</a:t>
            </a:r>
            <a:r>
              <a:rPr lang="ru-RU" sz="2400" b="1" i="1" dirty="0" smtClean="0">
                <a:latin typeface="Georgia" pitchFamily="18" charset="0"/>
              </a:rPr>
              <a:t/>
            </a:r>
            <a:br>
              <a:rPr lang="ru-RU" sz="2400" b="1" i="1" dirty="0" smtClean="0">
                <a:latin typeface="Georgia" pitchFamily="18" charset="0"/>
              </a:rPr>
            </a:br>
            <a:endParaRPr lang="ru-RU" sz="2400" b="1" i="1" dirty="0" smtClean="0">
              <a:latin typeface="Georgia" pitchFamily="18" charset="0"/>
            </a:endParaRPr>
          </a:p>
        </p:txBody>
      </p:sp>
      <p:sp>
        <p:nvSpPr>
          <p:cNvPr id="35843" name="Содержимое 2"/>
          <p:cNvSpPr>
            <a:spLocks noGrp="1"/>
          </p:cNvSpPr>
          <p:nvPr>
            <p:ph idx="1"/>
          </p:nvPr>
        </p:nvSpPr>
        <p:spPr>
          <a:xfrm>
            <a:off x="500034" y="1500174"/>
            <a:ext cx="8286808" cy="4881576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ru-RU" sz="2200" b="1" dirty="0" smtClean="0">
                <a:latin typeface="Georgia" pitchFamily="18" charset="0"/>
              </a:rPr>
              <a:t>Дипломант </a:t>
            </a:r>
            <a:r>
              <a:rPr lang="en-US" sz="2200" b="1" dirty="0" smtClean="0">
                <a:latin typeface="Georgia" pitchFamily="18" charset="0"/>
              </a:rPr>
              <a:t>I </a:t>
            </a:r>
            <a:r>
              <a:rPr lang="ru-RU" sz="2200" b="1" dirty="0" smtClean="0">
                <a:latin typeface="Georgia" pitchFamily="18" charset="0"/>
              </a:rPr>
              <a:t>степени в номинации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sz="2200" b="1" dirty="0" smtClean="0">
                <a:latin typeface="Georgia" pitchFamily="18" charset="0"/>
              </a:rPr>
              <a:t>				   «О прошлом для Будущего»</a:t>
            </a:r>
          </a:p>
          <a:p>
            <a:pPr>
              <a:spcBef>
                <a:spcPct val="0"/>
              </a:spcBef>
            </a:pPr>
            <a:r>
              <a:rPr lang="ru-RU" sz="2200" b="1" dirty="0" smtClean="0">
                <a:latin typeface="Georgia" pitchFamily="18" charset="0"/>
              </a:rPr>
              <a:t>Дипломант </a:t>
            </a:r>
            <a:r>
              <a:rPr lang="en-US" sz="2200" b="1" dirty="0" smtClean="0">
                <a:latin typeface="Georgia" pitchFamily="18" charset="0"/>
              </a:rPr>
              <a:t>I </a:t>
            </a:r>
            <a:r>
              <a:rPr lang="ru-RU" sz="2200" b="1" dirty="0" smtClean="0">
                <a:latin typeface="Georgia" pitchFamily="18" charset="0"/>
              </a:rPr>
              <a:t>степени в номинации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sz="2200" b="1" dirty="0" smtClean="0">
                <a:latin typeface="Georgia" pitchFamily="18" charset="0"/>
              </a:rPr>
              <a:t>			   «Нам юность строить и жить помогала»</a:t>
            </a:r>
          </a:p>
          <a:p>
            <a:pPr>
              <a:spcBef>
                <a:spcPct val="0"/>
              </a:spcBef>
            </a:pPr>
            <a:r>
              <a:rPr lang="ru-RU" sz="2200" b="1" dirty="0" smtClean="0">
                <a:latin typeface="Georgia" pitchFamily="18" charset="0"/>
              </a:rPr>
              <a:t>Дипломант </a:t>
            </a:r>
            <a:r>
              <a:rPr lang="en-US" sz="2200" b="1" dirty="0" smtClean="0">
                <a:latin typeface="Georgia" pitchFamily="18" charset="0"/>
              </a:rPr>
              <a:t>I </a:t>
            </a:r>
            <a:r>
              <a:rPr lang="ru-RU" sz="2200" b="1" dirty="0" smtClean="0">
                <a:latin typeface="Georgia" pitchFamily="18" charset="0"/>
              </a:rPr>
              <a:t>степени в номинации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sz="2200" b="1" dirty="0" smtClean="0">
                <a:latin typeface="Georgia" pitchFamily="18" charset="0"/>
              </a:rPr>
              <a:t>			         «Лучшее тематическое освещение»</a:t>
            </a:r>
          </a:p>
          <a:p>
            <a:pPr>
              <a:spcBef>
                <a:spcPct val="0"/>
              </a:spcBef>
            </a:pPr>
            <a:r>
              <a:rPr lang="ru-RU" sz="2200" b="1" dirty="0" smtClean="0">
                <a:latin typeface="Georgia" pitchFamily="18" charset="0"/>
              </a:rPr>
              <a:t>Дипломант </a:t>
            </a:r>
            <a:r>
              <a:rPr lang="en-US" sz="2200" b="1" dirty="0" smtClean="0">
                <a:latin typeface="Georgia" pitchFamily="18" charset="0"/>
              </a:rPr>
              <a:t>I </a:t>
            </a:r>
            <a:r>
              <a:rPr lang="ru-RU" sz="2200" b="1" dirty="0" smtClean="0">
                <a:latin typeface="Georgia" pitchFamily="18" charset="0"/>
              </a:rPr>
              <a:t>степени в номинации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sz="2200" b="1" dirty="0" smtClean="0">
                <a:latin typeface="Georgia" pitchFamily="18" charset="0"/>
              </a:rPr>
              <a:t>						 «Мы из Комсомола»</a:t>
            </a:r>
          </a:p>
          <a:p>
            <a:pPr>
              <a:spcBef>
                <a:spcPct val="0"/>
              </a:spcBef>
            </a:pPr>
            <a:r>
              <a:rPr lang="ru-RU" sz="2200" b="1" dirty="0" smtClean="0">
                <a:latin typeface="Georgia" pitchFamily="18" charset="0"/>
              </a:rPr>
              <a:t>Дипломант </a:t>
            </a:r>
            <a:r>
              <a:rPr lang="en-US" sz="2200" b="1" dirty="0" smtClean="0">
                <a:latin typeface="Georgia" pitchFamily="18" charset="0"/>
              </a:rPr>
              <a:t>I </a:t>
            </a:r>
            <a:r>
              <a:rPr lang="ru-RU" sz="2200" b="1" dirty="0" smtClean="0">
                <a:latin typeface="Georgia" pitchFamily="18" charset="0"/>
              </a:rPr>
              <a:t>степени в номинации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sz="2200" b="1" dirty="0" smtClean="0">
                <a:latin typeface="Georgia" pitchFamily="18" charset="0"/>
              </a:rPr>
              <a:t>				«Комсомольская юность моя»</a:t>
            </a:r>
          </a:p>
          <a:p>
            <a:pPr>
              <a:spcBef>
                <a:spcPct val="0"/>
              </a:spcBef>
            </a:pPr>
            <a:r>
              <a:rPr lang="ru-RU" sz="2200" b="1" dirty="0" smtClean="0">
                <a:latin typeface="Georgia" pitchFamily="18" charset="0"/>
              </a:rPr>
              <a:t>Дипломант </a:t>
            </a:r>
            <a:r>
              <a:rPr lang="en-US" sz="2200" b="1" dirty="0" smtClean="0">
                <a:latin typeface="Georgia" pitchFamily="18" charset="0"/>
              </a:rPr>
              <a:t>I </a:t>
            </a:r>
            <a:r>
              <a:rPr lang="ru-RU" sz="2200" b="1" dirty="0" smtClean="0">
                <a:latin typeface="Georgia" pitchFamily="18" charset="0"/>
              </a:rPr>
              <a:t>степени в номинации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sz="2200" b="1" dirty="0" smtClean="0">
                <a:latin typeface="Georgia" pitchFamily="18" charset="0"/>
              </a:rPr>
              <a:t>				        «Не стареют душой ветераны»</a:t>
            </a:r>
          </a:p>
          <a:p>
            <a:endParaRPr lang="ru-RU" sz="2200" dirty="0" smtClean="0">
              <a:latin typeface="Georgia" pitchFamily="18" charset="0"/>
            </a:endParaRPr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DF30210-599B-4EE3-ABF4-DA071321CD2A}" type="slidenum">
              <a:rPr lang="ru-RU" altLang="ru-RU"/>
              <a:pPr/>
              <a:t>21</a:t>
            </a:fld>
            <a:endParaRPr lang="ru-RU" altLang="ru-RU"/>
          </a:p>
        </p:txBody>
      </p:sp>
    </p:spTree>
  </p:cSld>
  <p:clrMapOvr>
    <a:masterClrMapping/>
  </p:clrMapOvr>
  <p:transition advClick="0" advTm="16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>
          <a:xfrm>
            <a:off x="2786050" y="142852"/>
            <a:ext cx="6000792" cy="1428760"/>
          </a:xfrm>
        </p:spPr>
        <p:txBody>
          <a:bodyPr/>
          <a:lstStyle/>
          <a:p>
            <a:r>
              <a:rPr lang="ru-RU" sz="2400" b="1" i="1" dirty="0" smtClean="0">
                <a:latin typeface="Georgia" pitchFamily="18" charset="0"/>
              </a:rPr>
              <a:t>Краевой конкурс школьных печатных изданий </a:t>
            </a:r>
            <a:br>
              <a:rPr lang="ru-RU" sz="2400" b="1" i="1" dirty="0" smtClean="0">
                <a:latin typeface="Georgia" pitchFamily="18" charset="0"/>
              </a:rPr>
            </a:br>
            <a:r>
              <a:rPr lang="ru-RU" sz="2400" b="1" i="1" dirty="0" smtClean="0">
                <a:solidFill>
                  <a:srgbClr val="FF0000"/>
                </a:solidFill>
                <a:latin typeface="Georgia" pitchFamily="18" charset="0"/>
              </a:rPr>
              <a:t>«Значимый символ ХХ столетия»</a:t>
            </a:r>
          </a:p>
        </p:txBody>
      </p:sp>
      <p:sp>
        <p:nvSpPr>
          <p:cNvPr id="37891" name="Содержимое 2"/>
          <p:cNvSpPr>
            <a:spLocks noGrp="1"/>
          </p:cNvSpPr>
          <p:nvPr>
            <p:ph idx="1"/>
          </p:nvPr>
        </p:nvSpPr>
        <p:spPr>
          <a:xfrm>
            <a:off x="323850" y="1714488"/>
            <a:ext cx="8569325" cy="473870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Дипломанты </a:t>
            </a:r>
            <a:r>
              <a:rPr lang="en-US" sz="2400" b="1" i="1" dirty="0" smtClean="0">
                <a:latin typeface="Georgia" pitchFamily="18" charset="0"/>
                <a:cs typeface="Times New Roman" pitchFamily="18" charset="0"/>
              </a:rPr>
              <a:t>I </a:t>
            </a: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степени в номинации     «Общественный взгляд»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Дипломант </a:t>
            </a:r>
            <a:r>
              <a:rPr lang="en-US" sz="2400" b="1" i="1" dirty="0" smtClean="0">
                <a:latin typeface="Georgia" pitchFamily="18" charset="0"/>
                <a:cs typeface="Times New Roman" pitchFamily="18" charset="0"/>
              </a:rPr>
              <a:t>II </a:t>
            </a: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степени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в номинации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«Интервью с экспертом » 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Дипломант </a:t>
            </a:r>
            <a:r>
              <a:rPr lang="en-US" sz="2400" b="1" i="1" dirty="0" smtClean="0">
                <a:latin typeface="Georgia" pitchFamily="18" charset="0"/>
                <a:cs typeface="Times New Roman" pitchFamily="18" charset="0"/>
              </a:rPr>
              <a:t>II </a:t>
            </a: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степени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 в номинации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sz="2400" b="1" i="1" dirty="0" smtClean="0">
                <a:latin typeface="Georgia" pitchFamily="18" charset="0"/>
                <a:cs typeface="Times New Roman" pitchFamily="18" charset="0"/>
              </a:rPr>
              <a:t>«Немного о революции» </a:t>
            </a:r>
          </a:p>
          <a:p>
            <a:endParaRPr lang="ru-RU" dirty="0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4768923-05DE-4431-A429-DA1D4A6B1A1C}" type="slidenum">
              <a:rPr lang="ru-RU" altLang="ru-RU"/>
              <a:pPr/>
              <a:t>22</a:t>
            </a:fld>
            <a:endParaRPr lang="ru-RU" altLang="ru-RU"/>
          </a:p>
        </p:txBody>
      </p:sp>
      <p:pic>
        <p:nvPicPr>
          <p:cNvPr id="37893" name="Рисунок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2293937"/>
            <a:ext cx="3529012" cy="456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6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7422" y="0"/>
            <a:ext cx="6329378" cy="857232"/>
          </a:xfrm>
        </p:spPr>
        <p:txBody>
          <a:bodyPr/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Georgia" pitchFamily="18" charset="0"/>
              </a:rPr>
              <a:t>Кадетское образование </a:t>
            </a:r>
            <a:endParaRPr lang="ru-RU" sz="2800" b="1" i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 flipV="1">
            <a:off x="457200" y="1285859"/>
            <a:ext cx="4040188" cy="24925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57200" y="4214818"/>
            <a:ext cx="3400420" cy="1911345"/>
          </a:xfrm>
        </p:spPr>
        <p:txBody>
          <a:bodyPr/>
          <a:lstStyle/>
          <a:p>
            <a:r>
              <a:rPr lang="ru-RU" sz="2000" b="1" i="1" dirty="0" smtClean="0">
                <a:latin typeface="Georgia" pitchFamily="18" charset="0"/>
              </a:rPr>
              <a:t>2018 год - Кадетский класс –</a:t>
            </a:r>
          </a:p>
          <a:p>
            <a:pPr>
              <a:buNone/>
            </a:pPr>
            <a:r>
              <a:rPr lang="ru-RU" sz="2000" b="1" i="1" dirty="0" smtClean="0">
                <a:latin typeface="Georgia" pitchFamily="18" charset="0"/>
              </a:rPr>
              <a:t>25 воспитанников</a:t>
            </a:r>
          </a:p>
          <a:p>
            <a:r>
              <a:rPr lang="ru-RU" sz="2000" b="1" i="1" dirty="0" smtClean="0">
                <a:latin typeface="Georgia" pitchFamily="18" charset="0"/>
              </a:rPr>
              <a:t>2019 –планируется – 18 воспитанников</a:t>
            </a:r>
            <a:endParaRPr lang="ru-RU" sz="2000" b="1" i="1" dirty="0">
              <a:latin typeface="Georgia" pitchFamily="18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ru-RU" smtClean="0"/>
              <a:t>www.themegallery.com</a:t>
            </a:r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ru-RU" smtClean="0"/>
              <a:t>Company Logo</a:t>
            </a:r>
            <a:endParaRPr lang="en-US" altLang="ru-RU"/>
          </a:p>
        </p:txBody>
      </p:sp>
      <p:pic>
        <p:nvPicPr>
          <p:cNvPr id="29700" name="Picture 4" descr="C:\Users\ученик\Desktop\Кадеты\843815e7-392b-478a-8c2d-fe361518c9d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714356"/>
            <a:ext cx="4714876" cy="4071966"/>
          </a:xfrm>
          <a:prstGeom prst="rect">
            <a:avLst/>
          </a:prstGeom>
          <a:noFill/>
        </p:spPr>
      </p:pic>
      <p:pic>
        <p:nvPicPr>
          <p:cNvPr id="29701" name="Picture 5" descr="C:\Users\ученик\Desktop\Кадеты\3972b9b8-3b3a-4c02-aa74-2dc48ef0d7c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857232"/>
            <a:ext cx="4214842" cy="3161132"/>
          </a:xfrm>
          <a:prstGeom prst="rect">
            <a:avLst/>
          </a:prstGeom>
          <a:noFill/>
        </p:spPr>
      </p:pic>
      <p:pic>
        <p:nvPicPr>
          <p:cNvPr id="29699" name="Picture 3" descr="C:\Users\ученик\Desktop\Кадеты\765327b0-e65b-48a5-b09d-799d7d6c0c3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000496" y="3643314"/>
            <a:ext cx="4684717" cy="30313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305800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3100" b="1" i="1" dirty="0" smtClean="0">
                <a:solidFill>
                  <a:srgbClr val="FF0000"/>
                </a:solidFill>
                <a:latin typeface="Georgia" pitchFamily="18" charset="0"/>
              </a:rPr>
              <a:t>Всероссийское </a:t>
            </a:r>
            <a:br>
              <a:rPr lang="ru-RU" sz="3100" b="1" i="1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3100" b="1" i="1" dirty="0" smtClean="0">
                <a:solidFill>
                  <a:srgbClr val="FF0000"/>
                </a:solidFill>
                <a:latin typeface="Georgia" pitchFamily="18" charset="0"/>
              </a:rPr>
              <a:t>военно-патриотическое общественное движение «</a:t>
            </a:r>
            <a:r>
              <a:rPr lang="ru-RU" sz="3100" b="1" i="1" dirty="0" err="1" smtClean="0">
                <a:solidFill>
                  <a:srgbClr val="FF0000"/>
                </a:solidFill>
                <a:latin typeface="Georgia" pitchFamily="18" charset="0"/>
              </a:rPr>
              <a:t>Юнармия</a:t>
            </a:r>
            <a:r>
              <a:rPr lang="ru-RU" sz="3100" b="1" i="1" dirty="0" smtClean="0">
                <a:solidFill>
                  <a:srgbClr val="FF0000"/>
                </a:solidFill>
                <a:latin typeface="Georgia" pitchFamily="18" charset="0"/>
              </a:rPr>
              <a:t>»        </a:t>
            </a:r>
            <a:br>
              <a:rPr lang="ru-RU" sz="3100" b="1" i="1" dirty="0" smtClean="0">
                <a:solidFill>
                  <a:srgbClr val="FF0000"/>
                </a:solidFill>
                <a:latin typeface="Georgia" pitchFamily="18" charset="0"/>
              </a:rPr>
            </a:b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19459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C9799A1-AB19-443F-B2A0-7D77CB1739C1}" type="slidenum">
              <a:rPr lang="ru-RU" altLang="ru-RU"/>
              <a:pPr/>
              <a:t>24</a:t>
            </a:fld>
            <a:endParaRPr lang="ru-RU" altLang="ru-RU"/>
          </a:p>
        </p:txBody>
      </p:sp>
      <p:pic>
        <p:nvPicPr>
          <p:cNvPr id="19460" name="Picture 3" descr="C:\Users\Бойко\Desktop\IMG_20180823_112257.jpg"/>
          <p:cNvPicPr>
            <a:picLocks noChangeAspect="1" noChangeArrowheads="1"/>
          </p:cNvPicPr>
          <p:nvPr/>
        </p:nvPicPr>
        <p:blipFill>
          <a:blip r:embed="rId3"/>
          <a:srcRect l="934" t="10861" r="11035" b="5690"/>
          <a:stretch>
            <a:fillRect/>
          </a:stretch>
        </p:blipFill>
        <p:spPr bwMode="auto">
          <a:xfrm>
            <a:off x="2143108" y="2214554"/>
            <a:ext cx="6732587" cy="395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Прямоугольник 5"/>
          <p:cNvSpPr>
            <a:spLocks noChangeArrowheads="1"/>
          </p:cNvSpPr>
          <p:nvPr/>
        </p:nvSpPr>
        <p:spPr bwMode="auto">
          <a:xfrm>
            <a:off x="179388" y="5411788"/>
            <a:ext cx="30099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9462" name="Picture 2" descr="C:\Users\Бойко\Desktop\gfgf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420938"/>
            <a:ext cx="2987675" cy="272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6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Содержимое 2"/>
          <p:cNvSpPr>
            <a:spLocks noGrp="1"/>
          </p:cNvSpPr>
          <p:nvPr>
            <p:ph idx="1"/>
          </p:nvPr>
        </p:nvSpPr>
        <p:spPr>
          <a:xfrm>
            <a:off x="539750" y="1844675"/>
            <a:ext cx="8229600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400" b="1" i="1" dirty="0" smtClean="0">
                <a:solidFill>
                  <a:srgbClr val="17375E"/>
                </a:solidFill>
                <a:latin typeface="Georgia" pitchFamily="18" charset="0"/>
              </a:rPr>
              <a:t>Дипломанты </a:t>
            </a:r>
            <a:r>
              <a:rPr lang="en-US" sz="2400" b="1" i="1" dirty="0" smtClean="0">
                <a:solidFill>
                  <a:srgbClr val="17375E"/>
                </a:solidFill>
                <a:latin typeface="Georgia" pitchFamily="18" charset="0"/>
              </a:rPr>
              <a:t>I </a:t>
            </a:r>
            <a:r>
              <a:rPr lang="ru-RU" sz="2400" b="1" i="1" dirty="0" smtClean="0">
                <a:solidFill>
                  <a:srgbClr val="17375E"/>
                </a:solidFill>
                <a:latin typeface="Georgia" pitchFamily="18" charset="0"/>
              </a:rPr>
              <a:t>степени в группе «Б»</a:t>
            </a:r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69075F4-5524-4D77-81DC-2B43DE4ACD27}" type="slidenum">
              <a:rPr lang="ru-RU" altLang="ru-RU"/>
              <a:pPr/>
              <a:t>25</a:t>
            </a:fld>
            <a:endParaRPr lang="ru-RU" altLang="ru-RU"/>
          </a:p>
        </p:txBody>
      </p:sp>
      <p:sp>
        <p:nvSpPr>
          <p:cNvPr id="21508" name="Заголовок 4"/>
          <p:cNvSpPr>
            <a:spLocks noGrp="1"/>
          </p:cNvSpPr>
          <p:nvPr>
            <p:ph type="title"/>
          </p:nvPr>
        </p:nvSpPr>
        <p:spPr>
          <a:xfrm>
            <a:off x="1643041" y="428604"/>
            <a:ext cx="7054871" cy="1406546"/>
          </a:xfrm>
        </p:spPr>
        <p:txBody>
          <a:bodyPr/>
          <a:lstStyle/>
          <a:p>
            <a:r>
              <a:rPr lang="ru-RU" sz="2400" b="1" i="1" dirty="0" smtClean="0">
                <a:latin typeface="Georgia" pitchFamily="18" charset="0"/>
              </a:rPr>
              <a:t>Районный смотр </a:t>
            </a:r>
            <a:br>
              <a:rPr lang="ru-RU" sz="2400" b="1" i="1" dirty="0" smtClean="0">
                <a:latin typeface="Georgia" pitchFamily="18" charset="0"/>
              </a:rPr>
            </a:br>
            <a:r>
              <a:rPr lang="ru-RU" sz="2400" b="1" i="1" dirty="0" smtClean="0">
                <a:latin typeface="Georgia" pitchFamily="18" charset="0"/>
              </a:rPr>
              <a:t>песни и строя </a:t>
            </a:r>
            <a:br>
              <a:rPr lang="ru-RU" sz="2400" b="1" i="1" dirty="0" smtClean="0">
                <a:latin typeface="Georgia" pitchFamily="18" charset="0"/>
              </a:rPr>
            </a:br>
            <a:r>
              <a:rPr lang="ru-RU" sz="2400" b="1" i="1" dirty="0" smtClean="0">
                <a:solidFill>
                  <a:srgbClr val="FF0000"/>
                </a:solidFill>
                <a:latin typeface="Georgia" pitchFamily="18" charset="0"/>
              </a:rPr>
              <a:t>«Честь и верность во славу Отечества»</a:t>
            </a:r>
          </a:p>
        </p:txBody>
      </p:sp>
      <p:pic>
        <p:nvPicPr>
          <p:cNvPr id="21509" name="Picture 2" descr="C:\Users\Бойко\Desktop\N3y8oeZY1L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2428868"/>
            <a:ext cx="4826967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3" descr="C:\Users\Бойко\Desktop\nHxxVBfQGIs.jpg"/>
          <p:cNvPicPr>
            <a:picLocks noChangeAspect="1" noChangeArrowheads="1"/>
          </p:cNvPicPr>
          <p:nvPr/>
        </p:nvPicPr>
        <p:blipFill>
          <a:blip r:embed="rId3"/>
          <a:srcRect r="23878"/>
          <a:stretch>
            <a:fillRect/>
          </a:stretch>
        </p:blipFill>
        <p:spPr bwMode="auto">
          <a:xfrm>
            <a:off x="285720" y="2739980"/>
            <a:ext cx="4357718" cy="384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6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323850" y="142853"/>
            <a:ext cx="8351838" cy="1357322"/>
          </a:xfrm>
        </p:spPr>
        <p:txBody>
          <a:bodyPr/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                    </a:t>
            </a:r>
            <a:r>
              <a:rPr lang="ru-RU" b="1" i="1" dirty="0" smtClean="0">
                <a:solidFill>
                  <a:srgbClr val="C00000"/>
                </a:solidFill>
                <a:latin typeface="Georgia" pitchFamily="18" charset="0"/>
              </a:rPr>
              <a:t>Российское </a:t>
            </a:r>
            <a:br>
              <a:rPr lang="ru-RU" b="1" i="1" dirty="0" smtClean="0">
                <a:solidFill>
                  <a:srgbClr val="C00000"/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rgbClr val="10253F"/>
                </a:solidFill>
                <a:latin typeface="Georgia" pitchFamily="18" charset="0"/>
              </a:rPr>
              <a:t>                         Движение</a:t>
            </a:r>
            <a:br>
              <a:rPr lang="ru-RU" b="1" i="1" dirty="0" smtClean="0">
                <a:solidFill>
                  <a:srgbClr val="10253F"/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rgbClr val="10253F"/>
                </a:solidFill>
                <a:latin typeface="Georgia" pitchFamily="18" charset="0"/>
              </a:rPr>
              <a:t>Школьников</a:t>
            </a:r>
            <a:r>
              <a:rPr lang="ru-RU" b="1" i="1" dirty="0" smtClean="0">
                <a:solidFill>
                  <a:srgbClr val="17375E"/>
                </a:solidFill>
                <a:latin typeface="Georgia" pitchFamily="18" charset="0"/>
              </a:rPr>
              <a:t> </a:t>
            </a:r>
            <a:br>
              <a:rPr lang="ru-RU" b="1" i="1" dirty="0" smtClean="0">
                <a:solidFill>
                  <a:srgbClr val="17375E"/>
                </a:solidFill>
                <a:latin typeface="Georgia" pitchFamily="18" charset="0"/>
              </a:rPr>
            </a:br>
            <a:r>
              <a:rPr lang="ru-RU" sz="3600" b="1" dirty="0" smtClean="0">
                <a:solidFill>
                  <a:srgbClr val="17375E"/>
                </a:solidFill>
              </a:rPr>
              <a:t>                                      </a:t>
            </a:r>
            <a:br>
              <a:rPr lang="ru-RU" sz="3600" b="1" dirty="0" smtClean="0">
                <a:solidFill>
                  <a:srgbClr val="17375E"/>
                </a:solidFill>
              </a:rPr>
            </a:br>
            <a:endParaRPr lang="ru-RU" sz="3600" b="1" dirty="0" smtClean="0">
              <a:solidFill>
                <a:srgbClr val="17375E"/>
              </a:solidFill>
            </a:endParaRP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358775" y="1928802"/>
            <a:ext cx="8605838" cy="4452948"/>
          </a:xfrm>
        </p:spPr>
        <p:txBody>
          <a:bodyPr/>
          <a:lstStyle/>
          <a:p>
            <a:pPr algn="just">
              <a:spcBef>
                <a:spcPct val="0"/>
              </a:spcBef>
            </a:pPr>
            <a:r>
              <a:rPr lang="ru-RU" altLang="ru-RU" sz="2600" dirty="0" smtClean="0">
                <a:latin typeface="Times New Roman" pitchFamily="18" charset="0"/>
                <a:cs typeface="Times New Roman" pitchFamily="18" charset="0"/>
              </a:rPr>
              <a:t>Участник Регионального студенческого форума «Амурский кампус» г. Хабаровск - </a:t>
            </a:r>
            <a:r>
              <a:rPr lang="ru-RU" altLang="ru-RU" sz="2600" b="1" dirty="0" smtClean="0">
                <a:latin typeface="Times New Roman" pitchFamily="18" charset="0"/>
                <a:cs typeface="Times New Roman" pitchFamily="18" charset="0"/>
              </a:rPr>
              <a:t>Ветров Сергей</a:t>
            </a:r>
          </a:p>
          <a:p>
            <a:pPr algn="just">
              <a:spcBef>
                <a:spcPct val="0"/>
              </a:spcBef>
            </a:pPr>
            <a:r>
              <a:rPr lang="ru-RU" altLang="ru-RU" sz="2600" dirty="0" smtClean="0">
                <a:latin typeface="Times New Roman" pitchFamily="18" charset="0"/>
                <a:cs typeface="Times New Roman" pitchFamily="18" charset="0"/>
              </a:rPr>
              <a:t>Участник Всероссийского фестиваля РДШ «В центре событий» в ВДЦ «Океан» - </a:t>
            </a:r>
            <a:r>
              <a:rPr lang="ru-RU" altLang="ru-RU" sz="2600" b="1" dirty="0" err="1" smtClean="0">
                <a:latin typeface="Times New Roman" pitchFamily="18" charset="0"/>
                <a:cs typeface="Times New Roman" pitchFamily="18" charset="0"/>
              </a:rPr>
              <a:t>Сашникова</a:t>
            </a:r>
            <a:r>
              <a:rPr lang="ru-RU" altLang="ru-RU" sz="2600" b="1" dirty="0" smtClean="0">
                <a:latin typeface="Times New Roman" pitchFamily="18" charset="0"/>
                <a:cs typeface="Times New Roman" pitchFamily="18" charset="0"/>
              </a:rPr>
              <a:t> Владислава</a:t>
            </a:r>
          </a:p>
          <a:p>
            <a:pPr algn="just">
              <a:spcBef>
                <a:spcPct val="0"/>
              </a:spcBef>
            </a:pPr>
            <a:r>
              <a:rPr lang="ru-RU" altLang="ru-RU" sz="2600" dirty="0" smtClean="0">
                <a:latin typeface="Times New Roman" pitchFamily="18" charset="0"/>
                <a:cs typeface="Times New Roman" pitchFamily="18" charset="0"/>
              </a:rPr>
              <a:t>Участник  Всероссийской смены ВДЦ «Океан» «Океанский форум» - </a:t>
            </a:r>
            <a:r>
              <a:rPr lang="ru-RU" altLang="ru-RU" sz="2600" b="1" dirty="0" err="1" smtClean="0">
                <a:latin typeface="Times New Roman" pitchFamily="18" charset="0"/>
                <a:cs typeface="Times New Roman" pitchFamily="18" charset="0"/>
              </a:rPr>
              <a:t>Боглай</a:t>
            </a:r>
            <a:r>
              <a:rPr lang="ru-RU" altLang="ru-RU" sz="2600" b="1" dirty="0" smtClean="0">
                <a:latin typeface="Times New Roman" pitchFamily="18" charset="0"/>
                <a:cs typeface="Times New Roman" pitchFamily="18" charset="0"/>
              </a:rPr>
              <a:t> Надежда</a:t>
            </a:r>
          </a:p>
          <a:p>
            <a:pPr algn="just">
              <a:spcBef>
                <a:spcPct val="0"/>
              </a:spcBef>
            </a:pPr>
            <a:r>
              <a:rPr lang="ru-RU" altLang="ru-RU" sz="2600" dirty="0" smtClean="0">
                <a:latin typeface="Times New Roman" pitchFamily="18" charset="0"/>
                <a:cs typeface="Times New Roman" pitchFamily="18" charset="0"/>
              </a:rPr>
              <a:t>Участник Всероссийской смены ВДЦ «Океан» «Форум современного искусства» - </a:t>
            </a:r>
            <a:r>
              <a:rPr lang="ru-RU" altLang="ru-RU" sz="2600" b="1" dirty="0" err="1" smtClean="0">
                <a:latin typeface="Times New Roman" pitchFamily="18" charset="0"/>
                <a:cs typeface="Times New Roman" pitchFamily="18" charset="0"/>
              </a:rPr>
              <a:t>Шибанкова</a:t>
            </a:r>
            <a:r>
              <a:rPr lang="ru-RU" altLang="ru-RU" sz="2600" b="1" dirty="0" smtClean="0">
                <a:latin typeface="Times New Roman" pitchFamily="18" charset="0"/>
                <a:cs typeface="Times New Roman" pitchFamily="18" charset="0"/>
              </a:rPr>
              <a:t> Елена</a:t>
            </a:r>
          </a:p>
          <a:p>
            <a:pPr algn="just">
              <a:spcBef>
                <a:spcPct val="0"/>
              </a:spcBef>
            </a:pPr>
            <a:r>
              <a:rPr lang="ru-RU" altLang="ru-RU" sz="2600" dirty="0" smtClean="0">
                <a:latin typeface="Times New Roman" pitchFamily="18" charset="0"/>
                <a:cs typeface="Times New Roman" pitchFamily="18" charset="0"/>
              </a:rPr>
              <a:t>Победитель заочного этапа Всероссийского конкурса молодежных проектов "Если бы я был Президентом», «Центр развития молодежного парламентаризма» - </a:t>
            </a:r>
            <a:r>
              <a:rPr lang="ru-RU" altLang="ru-RU" sz="2600" b="1" dirty="0" err="1" smtClean="0">
                <a:latin typeface="Times New Roman" pitchFamily="18" charset="0"/>
                <a:cs typeface="Times New Roman" pitchFamily="18" charset="0"/>
              </a:rPr>
              <a:t>Больбат</a:t>
            </a:r>
            <a:r>
              <a:rPr lang="ru-RU" altLang="ru-RU" sz="2600" b="1" dirty="0" smtClean="0">
                <a:latin typeface="Times New Roman" pitchFamily="18" charset="0"/>
                <a:cs typeface="Times New Roman" pitchFamily="18" charset="0"/>
              </a:rPr>
              <a:t> Дмитрий</a:t>
            </a:r>
          </a:p>
          <a:p>
            <a:endParaRPr lang="ru-RU" dirty="0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8DA0B5D-EF99-4EBA-9BF0-7E3A4A9E7183}" type="slidenum">
              <a:rPr lang="ru-RU" altLang="ru-RU"/>
              <a:pPr/>
              <a:t>26</a:t>
            </a:fld>
            <a:endParaRPr lang="ru-RU" altLang="ru-RU"/>
          </a:p>
        </p:txBody>
      </p:sp>
      <p:pic>
        <p:nvPicPr>
          <p:cNvPr id="20485" name="Picture 3" descr="C:\Users\Бойко\Desktop\logotip.jpg"/>
          <p:cNvPicPr>
            <a:picLocks noChangeAspect="1" noChangeArrowheads="1"/>
          </p:cNvPicPr>
          <p:nvPr/>
        </p:nvPicPr>
        <p:blipFill>
          <a:blip r:embed="rId2"/>
          <a:srcRect l="15685" r="14201"/>
          <a:stretch>
            <a:fillRect/>
          </a:stretch>
        </p:blipFill>
        <p:spPr bwMode="auto">
          <a:xfrm>
            <a:off x="214282" y="0"/>
            <a:ext cx="4032250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6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24" y="428604"/>
            <a:ext cx="4500594" cy="857256"/>
          </a:xfrm>
          <a:extLst/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>  </a:t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Georgia" pitchFamily="18" charset="0"/>
              </a:rPr>
              <a:t>команда</a:t>
            </a:r>
            <a:r>
              <a:rPr lang="ru-RU" i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Georgia" pitchFamily="18" charset="0"/>
              </a:rPr>
              <a:t>КВН</a:t>
            </a:r>
            <a:r>
              <a:rPr lang="ru-RU" i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Georgia" pitchFamily="18" charset="0"/>
              </a:rPr>
              <a:t>«Таежный роман»</a:t>
            </a:r>
            <a:br>
              <a:rPr lang="ru-RU" b="1" i="1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2357430"/>
            <a:ext cx="8401080" cy="3967170"/>
          </a:xfrm>
        </p:spPr>
        <p:txBody>
          <a:bodyPr/>
          <a:lstStyle/>
          <a:p>
            <a:r>
              <a:rPr lang="ru-RU" sz="2400" i="1" dirty="0" smtClean="0">
                <a:latin typeface="Georgia" pitchFamily="18" charset="0"/>
              </a:rPr>
              <a:t>- 2016,2017 год Чемпионы Открытого Кубка КВН Главы района имени Лазо.</a:t>
            </a:r>
            <a:br>
              <a:rPr lang="ru-RU" sz="2400" i="1" dirty="0" smtClean="0">
                <a:latin typeface="Georgia" pitchFamily="18" charset="0"/>
              </a:rPr>
            </a:br>
            <a:r>
              <a:rPr lang="ru-RU" sz="2400" i="1" dirty="0" smtClean="0">
                <a:latin typeface="Georgia" pitchFamily="18" charset="0"/>
              </a:rPr>
              <a:t>- 2016, 2017 год Чемпионы Лиги Хабаровского муниципального района</a:t>
            </a:r>
            <a:br>
              <a:rPr lang="ru-RU" sz="2400" i="1" dirty="0" smtClean="0">
                <a:latin typeface="Georgia" pitchFamily="18" charset="0"/>
              </a:rPr>
            </a:br>
            <a:r>
              <a:rPr lang="ru-RU" sz="2400" i="1" dirty="0" smtClean="0">
                <a:latin typeface="Georgia" pitchFamily="18" charset="0"/>
              </a:rPr>
              <a:t>- 2015,2016,2017 Призеры Всероссийской Юниор -  лиги регионального представительства в г. Хабаровске</a:t>
            </a:r>
            <a:br>
              <a:rPr lang="ru-RU" sz="2400" i="1" dirty="0" smtClean="0">
                <a:latin typeface="Georgia" pitchFamily="18" charset="0"/>
              </a:rPr>
            </a:br>
            <a:r>
              <a:rPr lang="ru-RU" sz="2400" i="1" dirty="0" smtClean="0">
                <a:latin typeface="Georgia" pitchFamily="18" charset="0"/>
              </a:rPr>
              <a:t>- 2017 год Чемпионы Всероссийской Юниор – лиги в г. Москва</a:t>
            </a:r>
            <a:br>
              <a:rPr lang="ru-RU" sz="2400" i="1" dirty="0" smtClean="0">
                <a:latin typeface="Georgia" pitchFamily="18" charset="0"/>
              </a:rPr>
            </a:br>
            <a:r>
              <a:rPr lang="ru-RU" sz="2400" i="1" dirty="0" smtClean="0">
                <a:latin typeface="Georgia" pitchFamily="18" charset="0"/>
              </a:rPr>
              <a:t>- 2017 год участники Новогоднего приема Главы Хабаровского муниципального района</a:t>
            </a:r>
            <a:endParaRPr lang="ru-RU" sz="2400" i="1" dirty="0"/>
          </a:p>
        </p:txBody>
      </p:sp>
      <p:sp>
        <p:nvSpPr>
          <p:cNvPr id="24579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6DAE90E-6192-44ED-8EBA-56797621FCF3}" type="slidenum">
              <a:rPr lang="ru-RU" altLang="ru-RU"/>
              <a:pPr/>
              <a:t>27</a:t>
            </a:fld>
            <a:endParaRPr lang="ru-RU" altLang="ru-RU"/>
          </a:p>
        </p:txBody>
      </p:sp>
      <p:pic>
        <p:nvPicPr>
          <p:cNvPr id="24580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5" y="214289"/>
            <a:ext cx="4286280" cy="219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6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449816" cy="3672408"/>
          </a:xfrm>
          <a:extLst/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200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sz="2200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200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sz="2200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200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sz="2200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200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sz="2200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200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sz="2200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200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sz="2200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200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sz="2200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200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sz="2200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200" b="1" i="1" dirty="0" err="1" smtClean="0">
                <a:solidFill>
                  <a:srgbClr val="FF0000"/>
                </a:solidFill>
                <a:latin typeface="Georgia" pitchFamily="18" charset="0"/>
              </a:rPr>
              <a:t>Шибанкова</a:t>
            </a:r>
            <a:r>
              <a:rPr lang="ru-RU" sz="2200" b="1" i="1" dirty="0" smtClean="0">
                <a:solidFill>
                  <a:srgbClr val="FF0000"/>
                </a:solidFill>
                <a:latin typeface="Georgia" pitchFamily="18" charset="0"/>
              </a:rPr>
              <a:t> Елена- </a:t>
            </a:r>
            <a: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  <a:t>участница команды «Школьная сборная г.Хабаровска», трехкратный обладатель звания «Лучшая актриса» </a:t>
            </a:r>
            <a:r>
              <a:rPr lang="ru-RU" sz="2000" i="1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sz="2000" i="1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200" b="1" i="1" dirty="0" smtClean="0">
                <a:solidFill>
                  <a:srgbClr val="FF0000"/>
                </a:solidFill>
                <a:latin typeface="Georgia" pitchFamily="18" charset="0"/>
              </a:rPr>
              <a:t>Плиева Виктория </a:t>
            </a:r>
            <a:r>
              <a:rPr lang="ru-RU" sz="2000" b="1" i="1" dirty="0" smtClean="0">
                <a:solidFill>
                  <a:srgbClr val="FF0000"/>
                </a:solidFill>
                <a:latin typeface="Georgia" pitchFamily="18" charset="0"/>
              </a:rPr>
              <a:t>– </a:t>
            </a:r>
            <a: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  <a:t>участница команды «Школьная сборная Хабаровского края», участница команды «Школьная сборная </a:t>
            </a:r>
            <a:b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  <a:t>г. Хабаровска», победитель в номинации «Лучшая шутка», обладатель звания «Лучшая актриса»</a:t>
            </a:r>
            <a:b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2200" b="1" i="1" dirty="0" err="1" smtClean="0">
                <a:solidFill>
                  <a:srgbClr val="FF0000"/>
                </a:solidFill>
                <a:latin typeface="Georgia" pitchFamily="18" charset="0"/>
              </a:rPr>
              <a:t>Наимхонов</a:t>
            </a:r>
            <a:r>
              <a:rPr lang="ru-RU" sz="2200" b="1" i="1" dirty="0" smtClean="0">
                <a:solidFill>
                  <a:srgbClr val="FF0000"/>
                </a:solidFill>
                <a:latin typeface="Georgia" pitchFamily="18" charset="0"/>
              </a:rPr>
              <a:t> Руслан </a:t>
            </a:r>
            <a:r>
              <a:rPr lang="ru-RU" sz="2000" i="1" dirty="0" smtClean="0">
                <a:solidFill>
                  <a:srgbClr val="FF0000"/>
                </a:solidFill>
                <a:latin typeface="Georgia" pitchFamily="18" charset="0"/>
              </a:rPr>
              <a:t>–</a:t>
            </a:r>
            <a: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  <a:t>участник команды «Школьная сборная г.Хабаровска»,</a:t>
            </a:r>
            <a:r>
              <a:rPr lang="ru-RU" sz="2000" i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  <a:t>победитель в номинации «Лучшая шутка»,  двукратный обладатель звания</a:t>
            </a:r>
            <a:r>
              <a:rPr lang="ru-RU" sz="2000" i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  <a:t>«Лучший актёр»</a:t>
            </a:r>
            <a:b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2200" b="1" i="1" dirty="0" err="1" smtClean="0">
                <a:solidFill>
                  <a:srgbClr val="FF0000"/>
                </a:solidFill>
                <a:latin typeface="Georgia" pitchFamily="18" charset="0"/>
              </a:rPr>
              <a:t>Чунту</a:t>
            </a:r>
            <a:r>
              <a:rPr lang="ru-RU" sz="2200" b="1" i="1" dirty="0" smtClean="0">
                <a:solidFill>
                  <a:srgbClr val="FF0000"/>
                </a:solidFill>
                <a:latin typeface="Georgia" pitchFamily="18" charset="0"/>
              </a:rPr>
              <a:t> Дмитрий </a:t>
            </a:r>
            <a:r>
              <a:rPr lang="ru-RU" sz="2000" b="1" i="1" dirty="0" smtClean="0">
                <a:solidFill>
                  <a:srgbClr val="FF0000"/>
                </a:solidFill>
                <a:latin typeface="Georgia" pitchFamily="18" charset="0"/>
              </a:rPr>
              <a:t>– </a:t>
            </a:r>
            <a: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  <a:t>участник команды «Школьная сборная г.Хабаровска»,</a:t>
            </a:r>
            <a:r>
              <a:rPr lang="ru-RU" sz="2000" i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  <a:t>победитель в номинации «Лучшая шутка»,  двукратный обладатель звания</a:t>
            </a:r>
            <a:r>
              <a:rPr lang="ru-RU" sz="2000" i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  <a:t>«Лучший актёр»</a:t>
            </a:r>
            <a:b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2000" b="1" i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sz="2200" b="1" i="1" dirty="0" err="1" smtClean="0">
                <a:solidFill>
                  <a:srgbClr val="FF0000"/>
                </a:solidFill>
                <a:latin typeface="Georgia" pitchFamily="18" charset="0"/>
              </a:rPr>
              <a:t>Сашников</a:t>
            </a:r>
            <a:r>
              <a:rPr lang="ru-RU" sz="2200" b="1" i="1" dirty="0" smtClean="0">
                <a:solidFill>
                  <a:srgbClr val="FF0000"/>
                </a:solidFill>
                <a:latin typeface="Georgia" pitchFamily="18" charset="0"/>
              </a:rPr>
              <a:t> Данил</a:t>
            </a:r>
            <a:r>
              <a:rPr lang="ru-RU" sz="2000" b="1" i="1" dirty="0" smtClean="0">
                <a:solidFill>
                  <a:srgbClr val="FF0000"/>
                </a:solidFill>
                <a:latin typeface="Georgia" pitchFamily="18" charset="0"/>
              </a:rPr>
              <a:t>– </a:t>
            </a:r>
            <a: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  <a:t>участник команды«Школьная сборная г.Хабаровска»,</a:t>
            </a:r>
            <a:r>
              <a:rPr lang="ru-RU" sz="2000" i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  <a:t>обладатель звания</a:t>
            </a:r>
            <a:r>
              <a:rPr lang="ru-RU" sz="2000" i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  <a:t>«Лучший актёр» </a:t>
            </a:r>
            <a:b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ru-RU" sz="2200" dirty="0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6000" dirty="0" smtClean="0">
                <a:solidFill>
                  <a:srgbClr val="FF0000"/>
                </a:solidFill>
              </a:rPr>
              <a:t/>
            </a:r>
            <a:br>
              <a:rPr lang="ru-RU" sz="6000" dirty="0" smtClean="0">
                <a:solidFill>
                  <a:srgbClr val="FF0000"/>
                </a:solidFill>
              </a:rPr>
            </a:br>
            <a:endParaRPr lang="ru-RU" sz="5400" dirty="0"/>
          </a:p>
        </p:txBody>
      </p:sp>
      <p:sp>
        <p:nvSpPr>
          <p:cNvPr id="25603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ru-RU" altLang="ru-RU" dirty="0"/>
          </a:p>
        </p:txBody>
      </p:sp>
      <p:pic>
        <p:nvPicPr>
          <p:cNvPr id="25604" name="Рисунок 3"/>
          <p:cNvPicPr>
            <a:picLocks noChangeAspect="1"/>
          </p:cNvPicPr>
          <p:nvPr/>
        </p:nvPicPr>
        <p:blipFill>
          <a:blip r:embed="rId2"/>
          <a:srcRect t="5785"/>
          <a:stretch>
            <a:fillRect/>
          </a:stretch>
        </p:blipFill>
        <p:spPr bwMode="auto">
          <a:xfrm>
            <a:off x="4714876" y="4500570"/>
            <a:ext cx="3856065" cy="2209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Рисунок 2"/>
          <p:cNvPicPr>
            <a:picLocks noChangeAspect="1"/>
          </p:cNvPicPr>
          <p:nvPr/>
        </p:nvPicPr>
        <p:blipFill>
          <a:blip r:embed="rId3"/>
          <a:srcRect t="5714"/>
          <a:stretch>
            <a:fillRect/>
          </a:stretch>
        </p:blipFill>
        <p:spPr bwMode="auto">
          <a:xfrm>
            <a:off x="214282" y="4429132"/>
            <a:ext cx="4140252" cy="2239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6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39" name="Group 3"/>
          <p:cNvGrpSpPr>
            <a:grpSpLocks/>
          </p:cNvGrpSpPr>
          <p:nvPr/>
        </p:nvGrpSpPr>
        <p:grpSpPr bwMode="auto">
          <a:xfrm>
            <a:off x="142240" y="1071547"/>
            <a:ext cx="2968552" cy="4073391"/>
            <a:chOff x="686" y="1490"/>
            <a:chExt cx="1401" cy="5581"/>
          </a:xfrm>
        </p:grpSpPr>
        <p:sp>
          <p:nvSpPr>
            <p:cNvPr id="91140" name="AutoShape 4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1141" name="AutoShape 5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1142" name="AutoShape 6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1143" name="AutoShape 7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1144" name="AutoShape 8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1145" name="AutoShape 9"/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1153" name="Text Box 17"/>
            <p:cNvSpPr txBox="1">
              <a:spLocks noChangeArrowheads="1"/>
            </p:cNvSpPr>
            <p:nvPr/>
          </p:nvSpPr>
          <p:spPr bwMode="gray">
            <a:xfrm>
              <a:off x="686" y="1631"/>
              <a:ext cx="1378" cy="5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002060"/>
                  </a:solidFill>
                  <a:latin typeface="+mj-lt"/>
                </a:rPr>
                <a:t>Стипендия Губернатора Хабаровского края</a:t>
              </a:r>
            </a:p>
            <a:p>
              <a:pPr algn="ctr"/>
              <a:endParaRPr lang="ru-RU" b="1" dirty="0" smtClean="0">
                <a:solidFill>
                  <a:srgbClr val="C00000"/>
                </a:solidFill>
                <a:latin typeface="+mj-lt"/>
              </a:endParaRPr>
            </a:p>
            <a:p>
              <a:pPr algn="ctr"/>
              <a:r>
                <a:rPr lang="ru-RU" b="1" i="1" dirty="0" err="1" smtClean="0">
                  <a:solidFill>
                    <a:srgbClr val="C00000"/>
                  </a:solidFill>
                  <a:latin typeface="Georgia" pitchFamily="18" charset="0"/>
                </a:rPr>
                <a:t>Синельник</a:t>
              </a:r>
              <a:r>
                <a:rPr lang="ru-RU" b="1" i="1" dirty="0" smtClean="0">
                  <a:solidFill>
                    <a:srgbClr val="C00000"/>
                  </a:solidFill>
                  <a:latin typeface="Georgia" pitchFamily="18" charset="0"/>
                </a:rPr>
                <a:t> Маргарита</a:t>
              </a:r>
            </a:p>
            <a:p>
              <a:pPr algn="ctr"/>
              <a:r>
                <a:rPr lang="ru-RU" b="1" i="1" dirty="0" smtClean="0">
                  <a:solidFill>
                    <a:srgbClr val="C00000"/>
                  </a:solidFill>
                  <a:latin typeface="Georgia" pitchFamily="18" charset="0"/>
                </a:rPr>
                <a:t>2014</a:t>
              </a:r>
            </a:p>
            <a:p>
              <a:pPr algn="ctr"/>
              <a:r>
                <a:rPr lang="ru-RU" b="1" i="1" dirty="0" err="1" smtClean="0">
                  <a:solidFill>
                    <a:srgbClr val="C00000"/>
                  </a:solidFill>
                  <a:latin typeface="Georgia" pitchFamily="18" charset="0"/>
                </a:rPr>
                <a:t>Горжевская</a:t>
              </a:r>
              <a:r>
                <a:rPr lang="ru-RU" b="1" i="1" dirty="0" smtClean="0">
                  <a:solidFill>
                    <a:srgbClr val="C00000"/>
                  </a:solidFill>
                  <a:latin typeface="Georgia" pitchFamily="18" charset="0"/>
                </a:rPr>
                <a:t> Олеся 2017</a:t>
              </a:r>
            </a:p>
            <a:p>
              <a:pPr algn="ctr"/>
              <a:r>
                <a:rPr lang="ru-RU" b="1" i="1" dirty="0" err="1" smtClean="0">
                  <a:solidFill>
                    <a:srgbClr val="C00000"/>
                  </a:solidFill>
                  <a:latin typeface="Georgia" pitchFamily="18" charset="0"/>
                </a:rPr>
                <a:t>Шибанкова</a:t>
              </a:r>
              <a:r>
                <a:rPr lang="ru-RU" b="1" i="1" dirty="0" smtClean="0">
                  <a:solidFill>
                    <a:srgbClr val="C00000"/>
                  </a:solidFill>
                  <a:latin typeface="Georgia" pitchFamily="18" charset="0"/>
                </a:rPr>
                <a:t> Елена 2018</a:t>
              </a:r>
            </a:p>
            <a:p>
              <a:pPr algn="ctr"/>
              <a:endParaRPr lang="ru-RU" b="1" dirty="0" smtClean="0">
                <a:solidFill>
                  <a:srgbClr val="C00000"/>
                </a:solidFill>
                <a:latin typeface="+mj-lt"/>
              </a:endParaRPr>
            </a:p>
            <a:p>
              <a:pPr algn="ctr"/>
              <a:endParaRPr lang="ru-RU" b="1" dirty="0" smtClean="0">
                <a:solidFill>
                  <a:srgbClr val="C00000"/>
                </a:solidFill>
                <a:latin typeface="+mj-lt"/>
              </a:endParaRPr>
            </a:p>
            <a:p>
              <a:pPr algn="l"/>
              <a:endParaRPr lang="en-US" altLang="ru-RU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91154" name="Group 18"/>
          <p:cNvGrpSpPr>
            <a:grpSpLocks/>
          </p:cNvGrpSpPr>
          <p:nvPr/>
        </p:nvGrpSpPr>
        <p:grpSpPr bwMode="auto">
          <a:xfrm>
            <a:off x="3142490" y="1071669"/>
            <a:ext cx="3000169" cy="3139194"/>
            <a:chOff x="2179" y="1286"/>
            <a:chExt cx="1418" cy="4486"/>
          </a:xfrm>
        </p:grpSpPr>
        <p:sp>
          <p:nvSpPr>
            <p:cNvPr id="91155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1156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1157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1158" name="AutoShape 22"/>
            <p:cNvSpPr>
              <a:spLocks noChangeArrowheads="1"/>
            </p:cNvSpPr>
            <p:nvPr/>
          </p:nvSpPr>
          <p:spPr bwMode="gray">
            <a:xfrm>
              <a:off x="2247" y="1666"/>
              <a:ext cx="1304" cy="6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1165" name="Text Box 29"/>
            <p:cNvSpPr txBox="1">
              <a:spLocks noChangeArrowheads="1"/>
            </p:cNvSpPr>
            <p:nvPr/>
          </p:nvSpPr>
          <p:spPr bwMode="gray">
            <a:xfrm>
              <a:off x="2179" y="1286"/>
              <a:ext cx="1418" cy="44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endParaRPr lang="ru-RU" b="1" dirty="0" smtClean="0">
                <a:solidFill>
                  <a:schemeClr val="tx2"/>
                </a:solidFill>
                <a:latin typeface="+mj-lt"/>
              </a:endParaRPr>
            </a:p>
            <a:p>
              <a:pPr algn="ctr"/>
              <a:r>
                <a:rPr lang="ru-RU" b="1" dirty="0" smtClean="0">
                  <a:solidFill>
                    <a:schemeClr val="tx2"/>
                  </a:solidFill>
                  <a:latin typeface="+mj-lt"/>
                </a:rPr>
                <a:t>Стипендия Главы Хабаровского муниципального района</a:t>
              </a:r>
              <a:endParaRPr lang="ru-RU" sz="1600" b="1" dirty="0" smtClean="0">
                <a:solidFill>
                  <a:srgbClr val="C00000"/>
                </a:solidFill>
                <a:latin typeface="+mj-lt"/>
              </a:endParaRPr>
            </a:p>
            <a:p>
              <a:pPr algn="ctr"/>
              <a:r>
                <a:rPr lang="ru-RU" b="1" i="1" dirty="0" smtClean="0">
                  <a:solidFill>
                    <a:srgbClr val="C00000"/>
                  </a:solidFill>
                  <a:latin typeface="Georgia" pitchFamily="18" charset="0"/>
                </a:rPr>
                <a:t>Королева Кристина 2014</a:t>
              </a:r>
              <a:endParaRPr lang="ru-RU" i="1" dirty="0" smtClean="0">
                <a:solidFill>
                  <a:srgbClr val="C00000"/>
                </a:solidFill>
                <a:latin typeface="Georgia" pitchFamily="18" charset="0"/>
              </a:endParaRPr>
            </a:p>
            <a:p>
              <a:pPr algn="ctr"/>
              <a:r>
                <a:rPr lang="ru-RU" b="1" i="1" dirty="0" err="1" smtClean="0">
                  <a:solidFill>
                    <a:srgbClr val="C00000"/>
                  </a:solidFill>
                  <a:latin typeface="Georgia" pitchFamily="18" charset="0"/>
                </a:rPr>
                <a:t>Буркман</a:t>
              </a:r>
              <a:r>
                <a:rPr lang="ru-RU" b="1" i="1" dirty="0" smtClean="0">
                  <a:solidFill>
                    <a:srgbClr val="C00000"/>
                  </a:solidFill>
                  <a:latin typeface="Georgia" pitchFamily="18" charset="0"/>
                </a:rPr>
                <a:t> Кристина 2017</a:t>
              </a:r>
            </a:p>
            <a:p>
              <a:pPr algn="ctr"/>
              <a:r>
                <a:rPr lang="ru-RU" b="1" i="1" dirty="0" err="1" smtClean="0">
                  <a:solidFill>
                    <a:srgbClr val="C00000"/>
                  </a:solidFill>
                  <a:latin typeface="Georgia" pitchFamily="18" charset="0"/>
                </a:rPr>
                <a:t>Сатубалдин</a:t>
              </a:r>
              <a:r>
                <a:rPr lang="ru-RU" b="1" i="1" dirty="0" smtClean="0">
                  <a:solidFill>
                    <a:srgbClr val="C00000"/>
                  </a:solidFill>
                  <a:latin typeface="Georgia" pitchFamily="18" charset="0"/>
                </a:rPr>
                <a:t> Руслан 2018</a:t>
              </a:r>
            </a:p>
          </p:txBody>
        </p:sp>
      </p:grpSp>
      <p:grpSp>
        <p:nvGrpSpPr>
          <p:cNvPr id="91168" name="Group 32"/>
          <p:cNvGrpSpPr>
            <a:grpSpLocks/>
          </p:cNvGrpSpPr>
          <p:nvPr/>
        </p:nvGrpSpPr>
        <p:grpSpPr bwMode="auto">
          <a:xfrm>
            <a:off x="5999768" y="1142932"/>
            <a:ext cx="3144232" cy="4524448"/>
            <a:chOff x="3498" y="515"/>
            <a:chExt cx="1561" cy="6083"/>
          </a:xfrm>
        </p:grpSpPr>
        <p:sp>
          <p:nvSpPr>
            <p:cNvPr id="91169" name="AutoShape 33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1170" name="AutoShape 34"/>
            <p:cNvSpPr>
              <a:spLocks noChangeArrowheads="1"/>
            </p:cNvSpPr>
            <p:nvPr/>
          </p:nvSpPr>
          <p:spPr bwMode="gray">
            <a:xfrm>
              <a:off x="3731" y="707"/>
              <a:ext cx="1221" cy="2049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1171" name="AutoShape 35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1172" name="AutoShape 36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1180" name="Text Box 44"/>
            <p:cNvSpPr txBox="1">
              <a:spLocks noChangeArrowheads="1"/>
            </p:cNvSpPr>
            <p:nvPr/>
          </p:nvSpPr>
          <p:spPr bwMode="gray">
            <a:xfrm>
              <a:off x="3498" y="515"/>
              <a:ext cx="1454" cy="60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endParaRPr lang="ru-RU" sz="1600" b="1" dirty="0" smtClean="0">
                <a:solidFill>
                  <a:schemeClr val="tx2"/>
                </a:solidFill>
                <a:latin typeface="+mj-lt"/>
              </a:endParaRPr>
            </a:p>
            <a:p>
              <a:pPr algn="ctr"/>
              <a:r>
                <a:rPr lang="ru-RU" sz="1600" b="1" dirty="0" smtClean="0">
                  <a:solidFill>
                    <a:schemeClr val="tx2"/>
                  </a:solidFill>
                  <a:latin typeface="+mj-lt"/>
                </a:rPr>
                <a:t>Торжественное   чествование Главой Хабаровского муниципального района лучших  </a:t>
              </a:r>
            </a:p>
            <a:p>
              <a:pPr algn="ctr"/>
              <a:r>
                <a:rPr lang="ru-RU" sz="1600" b="1" dirty="0" smtClean="0">
                  <a:solidFill>
                    <a:schemeClr val="tx2"/>
                  </a:solidFill>
                  <a:latin typeface="+mj-lt"/>
                </a:rPr>
                <a:t>выпускников</a:t>
              </a:r>
            </a:p>
            <a:p>
              <a:pPr algn="ctr"/>
              <a:endParaRPr lang="ru-RU" sz="1600" b="1" dirty="0" smtClean="0">
                <a:solidFill>
                  <a:srgbClr val="C00000"/>
                </a:solidFill>
                <a:latin typeface="+mj-lt"/>
              </a:endParaRPr>
            </a:p>
            <a:p>
              <a:pPr algn="ctr"/>
              <a:endParaRPr lang="ru-RU" sz="1600" b="1" dirty="0" smtClean="0">
                <a:solidFill>
                  <a:srgbClr val="C00000"/>
                </a:solidFill>
                <a:latin typeface="+mj-lt"/>
              </a:endParaRPr>
            </a:p>
            <a:p>
              <a:pPr algn="ctr"/>
              <a:endParaRPr lang="ru-RU" b="1" i="1" dirty="0" smtClean="0">
                <a:solidFill>
                  <a:srgbClr val="C00000"/>
                </a:solidFill>
                <a:latin typeface="Georgia" pitchFamily="18" charset="0"/>
              </a:endParaRPr>
            </a:p>
            <a:p>
              <a:pPr algn="ctr"/>
              <a:r>
                <a:rPr lang="ru-RU" b="1" i="1" dirty="0" err="1" smtClean="0">
                  <a:solidFill>
                    <a:srgbClr val="C00000"/>
                  </a:solidFill>
                  <a:latin typeface="Georgia" pitchFamily="18" charset="0"/>
                </a:rPr>
                <a:t>Латыпова</a:t>
              </a:r>
              <a:r>
                <a:rPr lang="ru-RU" b="1" i="1" dirty="0" smtClean="0">
                  <a:solidFill>
                    <a:srgbClr val="C00000"/>
                  </a:solidFill>
                  <a:latin typeface="Georgia" pitchFamily="18" charset="0"/>
                </a:rPr>
                <a:t> Ксения 2014</a:t>
              </a:r>
            </a:p>
            <a:p>
              <a:pPr algn="ctr"/>
              <a:r>
                <a:rPr lang="ru-RU" b="1" i="1" dirty="0" smtClean="0">
                  <a:solidFill>
                    <a:srgbClr val="C00000"/>
                  </a:solidFill>
                  <a:latin typeface="Georgia" pitchFamily="18" charset="0"/>
                </a:rPr>
                <a:t>Коханова Мария 2016</a:t>
              </a:r>
            </a:p>
            <a:p>
              <a:pPr algn="ctr"/>
              <a:r>
                <a:rPr lang="ru-RU" b="1" i="1" dirty="0" err="1" smtClean="0">
                  <a:solidFill>
                    <a:srgbClr val="C00000"/>
                  </a:solidFill>
                  <a:latin typeface="Georgia" pitchFamily="18" charset="0"/>
                </a:rPr>
                <a:t>Горжевская</a:t>
              </a:r>
              <a:r>
                <a:rPr lang="ru-RU" b="1" i="1" dirty="0" smtClean="0">
                  <a:solidFill>
                    <a:srgbClr val="C00000"/>
                  </a:solidFill>
                  <a:latin typeface="Georgia" pitchFamily="18" charset="0"/>
                </a:rPr>
                <a:t> Олеся 2017</a:t>
              </a:r>
            </a:p>
            <a:p>
              <a:pPr algn="ctr"/>
              <a:r>
                <a:rPr lang="ru-RU" b="1" i="1" dirty="0" err="1" smtClean="0">
                  <a:solidFill>
                    <a:srgbClr val="C00000"/>
                  </a:solidFill>
                  <a:latin typeface="Georgia" pitchFamily="18" charset="0"/>
                </a:rPr>
                <a:t>Боглай</a:t>
              </a:r>
              <a:r>
                <a:rPr lang="ru-RU" b="1" i="1" dirty="0" smtClean="0">
                  <a:solidFill>
                    <a:srgbClr val="C00000"/>
                  </a:solidFill>
                  <a:latin typeface="Georgia" pitchFamily="18" charset="0"/>
                </a:rPr>
                <a:t> Надежда</a:t>
              </a:r>
            </a:p>
            <a:p>
              <a:pPr algn="ctr"/>
              <a:r>
                <a:rPr lang="ru-RU" b="1" i="1" dirty="0" smtClean="0">
                  <a:solidFill>
                    <a:srgbClr val="C00000"/>
                  </a:solidFill>
                  <a:latin typeface="Georgia" pitchFamily="18" charset="0"/>
                </a:rPr>
                <a:t>2018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43044" y="390579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,.</a:t>
            </a:r>
            <a:endParaRPr lang="ru-RU" dirty="0"/>
          </a:p>
          <a:p>
            <a:r>
              <a:rPr lang="ru-RU" b="1" dirty="0"/>
              <a:t> </a:t>
            </a:r>
            <a:endParaRPr lang="ru-RU" dirty="0"/>
          </a:p>
        </p:txBody>
      </p:sp>
      <p:sp>
        <p:nvSpPr>
          <p:cNvPr id="28" name="Заголовок 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i="1" dirty="0" smtClean="0">
                <a:latin typeface="Georgia" pitchFamily="18" charset="0"/>
              </a:rPr>
              <a:t>Стипендиаты школы</a:t>
            </a:r>
            <a:endParaRPr lang="ru-RU" sz="2800" b="1" i="1" dirty="0">
              <a:latin typeface="Georgia" pitchFamily="18" charset="0"/>
            </a:endParaRPr>
          </a:p>
        </p:txBody>
      </p:sp>
      <p:pic>
        <p:nvPicPr>
          <p:cNvPr id="28674" name="Picture 2" descr="F:\АУ\DSCN67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30180" y="-5214998"/>
            <a:ext cx="10972800" cy="7448550"/>
          </a:xfrm>
          <a:prstGeom prst="rect">
            <a:avLst/>
          </a:prstGeom>
          <a:noFill/>
        </p:spPr>
      </p:pic>
      <p:pic>
        <p:nvPicPr>
          <p:cNvPr id="28676" name="Picture 4" descr="F:\АУ\DSCN6813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60260" y="4429109"/>
            <a:ext cx="3395731" cy="2428891"/>
          </a:xfrm>
          <a:prstGeom prst="rect">
            <a:avLst/>
          </a:prstGeom>
          <a:noFill/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574376" y="13144568"/>
            <a:ext cx="20240625" cy="1378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3" descr="F:\АУ\DSCN674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66" y="4214818"/>
            <a:ext cx="3786214" cy="24380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429684" cy="642942"/>
          </a:xfrm>
        </p:spPr>
        <p:txBody>
          <a:bodyPr/>
          <a:lstStyle/>
          <a:p>
            <a:pPr algn="ctr"/>
            <a:r>
              <a:rPr lang="ru-RU" sz="2400" b="1" i="1" dirty="0" smtClean="0">
                <a:latin typeface="Georgia" pitchFamily="18" charset="0"/>
              </a:rPr>
              <a:t>Сотрудничество </a:t>
            </a:r>
            <a:br>
              <a:rPr lang="ru-RU" sz="2400" b="1" i="1" dirty="0" smtClean="0">
                <a:latin typeface="Georgia" pitchFamily="18" charset="0"/>
              </a:rPr>
            </a:br>
            <a:r>
              <a:rPr lang="ru-RU" sz="2400" b="1" i="1" dirty="0" smtClean="0">
                <a:latin typeface="Georgia" pitchFamily="18" charset="0"/>
              </a:rPr>
              <a:t>с Краевым центром </a:t>
            </a:r>
            <a:br>
              <a:rPr lang="ru-RU" sz="2400" b="1" i="1" dirty="0" smtClean="0">
                <a:latin typeface="Georgia" pitchFamily="18" charset="0"/>
              </a:rPr>
            </a:br>
            <a:r>
              <a:rPr lang="ru-RU" sz="2400" b="1" i="1" dirty="0" smtClean="0">
                <a:latin typeface="Georgia" pitchFamily="18" charset="0"/>
              </a:rPr>
              <a:t>поддержки одаренных детей ХК ИРО </a:t>
            </a:r>
            <a:endParaRPr lang="ru-RU" sz="2400" b="1" i="1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2400" dirty="0" smtClean="0"/>
              <a:t>- подготовка </a:t>
            </a:r>
            <a:r>
              <a:rPr lang="ru-RU" sz="2400" dirty="0" smtClean="0">
                <a:solidFill>
                  <a:srgbClr val="C00000"/>
                </a:solidFill>
              </a:rPr>
              <a:t>к Всероссийской олимпиаде школьников 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- участие в конкурсах</a:t>
            </a:r>
            <a:r>
              <a:rPr lang="en-US" sz="2400" dirty="0" smtClean="0">
                <a:solidFill>
                  <a:srgbClr val="C00000"/>
                </a:solidFill>
              </a:rPr>
              <a:t>: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endParaRPr lang="en-US" sz="2400" dirty="0" smtClean="0">
              <a:solidFill>
                <a:srgbClr val="C00000"/>
              </a:solidFill>
            </a:endParaRPr>
          </a:p>
          <a:p>
            <a:r>
              <a:rPr lang="ru-RU" sz="2400" dirty="0" smtClean="0"/>
              <a:t>краевой заочный конкурс проектов и исследовательских работ школьников «Первые шаги»</a:t>
            </a:r>
          </a:p>
          <a:p>
            <a:r>
              <a:rPr lang="ru-RU" sz="2400" dirty="0" smtClean="0"/>
              <a:t> краевой заочный конкурс проектов и исследовательских работ школьников «</a:t>
            </a:r>
            <a:r>
              <a:rPr lang="ru-RU" sz="2400" dirty="0" err="1" smtClean="0"/>
              <a:t>Юнис</a:t>
            </a:r>
            <a:r>
              <a:rPr lang="ru-RU" sz="2400" dirty="0" smtClean="0"/>
              <a:t>»</a:t>
            </a:r>
          </a:p>
          <a:p>
            <a:r>
              <a:rPr lang="ru-RU" sz="2400" dirty="0" smtClean="0"/>
              <a:t>- </a:t>
            </a:r>
            <a:r>
              <a:rPr lang="ru-RU" sz="2400" dirty="0" smtClean="0">
                <a:solidFill>
                  <a:srgbClr val="C00000"/>
                </a:solidFill>
              </a:rPr>
              <a:t>участие педагогов в краевых семинарах-совещаниях </a:t>
            </a:r>
            <a:r>
              <a:rPr lang="ru-RU" sz="2400" dirty="0" smtClean="0"/>
              <a:t>«Механизмы повышения эффективности сопровождения одаренных, способных, высокомотивированных детей в Хабаровском крае»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smtClean="0">
                <a:latin typeface="Georgia" pitchFamily="18" charset="0"/>
              </a:rPr>
              <a:t>Сотрудничество с Порталом «Прообраз - 27» </a:t>
            </a:r>
            <a:endParaRPr lang="ru-RU" sz="2800" i="1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76325"/>
            <a:ext cx="8472518" cy="5248275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  <a:latin typeface="Georgia" pitchFamily="18" charset="0"/>
              </a:rPr>
              <a:t>Участие в </a:t>
            </a:r>
            <a:r>
              <a:rPr lang="ru-RU" b="1" i="1" dirty="0" err="1" smtClean="0">
                <a:solidFill>
                  <a:srgbClr val="FF0000"/>
                </a:solidFill>
                <a:latin typeface="Georgia" pitchFamily="18" charset="0"/>
              </a:rPr>
              <a:t>интернет-конкурсах</a:t>
            </a:r>
            <a:r>
              <a:rPr lang="en-US" b="1" i="1" dirty="0" smtClean="0">
                <a:solidFill>
                  <a:srgbClr val="FF0000"/>
                </a:solidFill>
                <a:latin typeface="Georgia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b="1" i="1" dirty="0" smtClean="0">
                <a:latin typeface="Georgia" pitchFamily="18" charset="0"/>
              </a:rPr>
              <a:t>на знание символики Российской Федерации и Хабаровского края</a:t>
            </a:r>
            <a:endParaRPr lang="en-US" b="1" i="1" dirty="0" smtClean="0"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b="1" i="1" dirty="0" smtClean="0">
                <a:latin typeface="Georgia" pitchFamily="18" charset="0"/>
              </a:rPr>
              <a:t>по основам конституционных знаний</a:t>
            </a:r>
            <a:endParaRPr lang="en-US" b="1" i="1" dirty="0" smtClean="0"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latin typeface="Georgia" pitchFamily="18" charset="0"/>
              </a:rPr>
              <a:t> по избирательному праву</a:t>
            </a:r>
          </a:p>
          <a:p>
            <a:pPr>
              <a:lnSpc>
                <a:spcPct val="150000"/>
              </a:lnSpc>
            </a:pPr>
            <a:r>
              <a:rPr lang="ru-RU" b="1" i="1" dirty="0" smtClean="0">
                <a:latin typeface="Georgia" pitchFamily="18" charset="0"/>
              </a:rPr>
              <a:t> по защите прав потребителей и </a:t>
            </a:r>
            <a:r>
              <a:rPr lang="en-US" b="1" i="1" dirty="0" smtClean="0">
                <a:latin typeface="Georgia" pitchFamily="18" charset="0"/>
              </a:rPr>
              <a:t/>
            </a:r>
            <a:br>
              <a:rPr lang="en-US" b="1" i="1" dirty="0" smtClean="0">
                <a:latin typeface="Georgia" pitchFamily="18" charset="0"/>
              </a:rPr>
            </a:br>
            <a:r>
              <a:rPr lang="ru-RU" b="1" i="1" dirty="0" smtClean="0">
                <a:latin typeface="Georgia" pitchFamily="18" charset="0"/>
              </a:rPr>
              <a:t>основам предпринимательской деятельности </a:t>
            </a:r>
            <a:endParaRPr lang="en-US" b="1" i="1" dirty="0" smtClean="0">
              <a:latin typeface="Georgia" pitchFamily="18" charset="0"/>
            </a:endParaRPr>
          </a:p>
          <a:p>
            <a:endParaRPr lang="ru-RU" i="1" dirty="0">
              <a:latin typeface="Georgia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7615262" cy="428628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  </a:t>
            </a:r>
            <a:r>
              <a:rPr lang="ru-RU" sz="2000" b="1" dirty="0" smtClean="0">
                <a:solidFill>
                  <a:schemeClr val="tx2"/>
                </a:solidFill>
              </a:rPr>
              <a:t>Сотрудничество с Порталом «Прообраз - 27»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ru-RU" smtClean="0"/>
              <a:t>www.themegallery.com</a:t>
            </a:r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ru-RU" smtClean="0"/>
              <a:t>Company Logo</a:t>
            </a:r>
            <a:endParaRPr lang="en-US" altLang="ru-RU"/>
          </a:p>
        </p:txBody>
      </p:sp>
      <p:pic>
        <p:nvPicPr>
          <p:cNvPr id="29698" name="Picture 2" descr="F:\АУ\2014-2015\Избирательное право\Дьячкова призёр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8670"/>
            <a:ext cx="2071702" cy="2849402"/>
          </a:xfrm>
          <a:prstGeom prst="rect">
            <a:avLst/>
          </a:prstGeom>
          <a:noFill/>
        </p:spPr>
      </p:pic>
      <p:pic>
        <p:nvPicPr>
          <p:cNvPr id="29699" name="Picture 3" descr="F:\АУ\2014-2015\Ильюшин\Лушникова призё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928670"/>
            <a:ext cx="1857388" cy="2822887"/>
          </a:xfrm>
          <a:prstGeom prst="rect">
            <a:avLst/>
          </a:prstGeom>
          <a:noFill/>
        </p:spPr>
      </p:pic>
      <p:pic>
        <p:nvPicPr>
          <p:cNvPr id="29700" name="Picture 4" descr="F:\АУ\2014-2015\Конституция\Лушникова призё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857232"/>
            <a:ext cx="1785950" cy="2242235"/>
          </a:xfrm>
          <a:prstGeom prst="rect">
            <a:avLst/>
          </a:prstGeom>
          <a:noFill/>
        </p:spPr>
      </p:pic>
      <p:pic>
        <p:nvPicPr>
          <p:cNvPr id="29701" name="Picture 5" descr="F:\АУ\2014-2015\Символика\Лушникова победитель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928670"/>
            <a:ext cx="1928826" cy="2571295"/>
          </a:xfrm>
          <a:prstGeom prst="rect">
            <a:avLst/>
          </a:prstGeom>
          <a:noFill/>
        </p:spPr>
      </p:pic>
      <p:pic>
        <p:nvPicPr>
          <p:cNvPr id="29702" name="Picture 6" descr="F:\АУ\2014-2015\Символика\Шеншина победитель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29322" y="3571876"/>
            <a:ext cx="2000264" cy="2652726"/>
          </a:xfrm>
          <a:prstGeom prst="rect">
            <a:avLst/>
          </a:prstGeom>
          <a:noFill/>
        </p:spPr>
      </p:pic>
      <p:pic>
        <p:nvPicPr>
          <p:cNvPr id="29703" name="Picture 7" descr="F:\АУ\2014-2015\Символика\Синельник победитель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3500438"/>
            <a:ext cx="1928826" cy="2652726"/>
          </a:xfrm>
          <a:prstGeom prst="rect">
            <a:avLst/>
          </a:prstGeom>
          <a:noFill/>
        </p:spPr>
      </p:pic>
      <p:pic>
        <p:nvPicPr>
          <p:cNvPr id="29704" name="Picture 8" descr="F:\АУ\2014-2015\Избирательное право\Лушникова призёр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14546" y="3429000"/>
            <a:ext cx="1928826" cy="2652727"/>
          </a:xfrm>
          <a:prstGeom prst="rect">
            <a:avLst/>
          </a:prstGeom>
          <a:noFill/>
        </p:spPr>
      </p:pic>
      <p:pic>
        <p:nvPicPr>
          <p:cNvPr id="29705" name="Picture 9" descr="F:\АУ\2014-2015\Избирательное право\Синельник призёр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71934" y="3214686"/>
            <a:ext cx="1857388" cy="2322820"/>
          </a:xfrm>
          <a:prstGeom prst="rect">
            <a:avLst/>
          </a:prstGeom>
          <a:noFill/>
        </p:spPr>
      </p:pic>
      <p:pic>
        <p:nvPicPr>
          <p:cNvPr id="29706" name="Picture 10" descr="F:\АУ\2014-2015\Конституция\Кулик призёр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15174" y="1071546"/>
            <a:ext cx="1928826" cy="26527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152400"/>
            <a:ext cx="6615130" cy="563563"/>
          </a:xfrm>
        </p:spPr>
        <p:txBody>
          <a:bodyPr/>
          <a:lstStyle/>
          <a:p>
            <a:pPr algn="ct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b="1" i="1" dirty="0" smtClean="0">
                <a:latin typeface="Georgia" pitchFamily="18" charset="0"/>
              </a:rPr>
              <a:t>Сотрудничество с  высшими учебными заведениями г.Хабаровска</a:t>
            </a:r>
            <a:r>
              <a:rPr lang="ru-RU" sz="18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Georgia" pitchFamily="18" charset="0"/>
              </a:rPr>
              <a:t/>
            </a:r>
            <a:br>
              <a:rPr lang="ru-RU" sz="18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Georgia" pitchFamily="18" charset="0"/>
              </a:rPr>
            </a:br>
            <a:endParaRPr lang="ru-RU" sz="2000" i="1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1"/>
            <a:ext cx="8229600" cy="5395930"/>
          </a:xfrm>
        </p:spPr>
        <p:txBody>
          <a:bodyPr/>
          <a:lstStyle/>
          <a:p>
            <a:r>
              <a:rPr lang="ru-RU" sz="1800" dirty="0" smtClean="0">
                <a:solidFill>
                  <a:srgbClr val="C00000"/>
                </a:solidFill>
              </a:rPr>
              <a:t>- Воскресная </a:t>
            </a:r>
            <a:r>
              <a:rPr lang="ru-RU" sz="1800" dirty="0" err="1" smtClean="0">
                <a:solidFill>
                  <a:srgbClr val="C00000"/>
                </a:solidFill>
              </a:rPr>
              <a:t>физико</a:t>
            </a:r>
            <a:r>
              <a:rPr lang="ru-RU" sz="1800" dirty="0" smtClean="0">
                <a:solidFill>
                  <a:srgbClr val="C00000"/>
                </a:solidFill>
              </a:rPr>
              <a:t> – математическая школа ТОГУ </a:t>
            </a:r>
            <a:r>
              <a:rPr lang="ru-RU" sz="1800" dirty="0" smtClean="0"/>
              <a:t>– 8 учащихся школы -слушатели факультета компьютерных и фундаментальных наук</a:t>
            </a:r>
          </a:p>
          <a:p>
            <a:r>
              <a:rPr lang="ru-RU" sz="1800" u="sng" dirty="0" smtClean="0">
                <a:solidFill>
                  <a:srgbClr val="C00000"/>
                </a:solidFill>
              </a:rPr>
              <a:t>- олимпиады и конкурсы ТОГУ</a:t>
            </a:r>
            <a:r>
              <a:rPr lang="en-US" sz="1800" dirty="0" smtClean="0"/>
              <a:t>:</a:t>
            </a:r>
            <a:r>
              <a:rPr lang="ru-RU" sz="1800" dirty="0" smtClean="0"/>
              <a:t> олимпиада школьников «Звезда» -Таланты на службе обороны и безопасности по математике – участие учащихся школы</a:t>
            </a:r>
          </a:p>
          <a:p>
            <a:r>
              <a:rPr lang="ru-RU" sz="1800" dirty="0" smtClean="0">
                <a:solidFill>
                  <a:srgbClr val="C00000"/>
                </a:solidFill>
              </a:rPr>
              <a:t>- всероссийская вузовская олимпиада МГЮА им. </a:t>
            </a:r>
            <a:r>
              <a:rPr lang="ru-RU" sz="1800" dirty="0" err="1" smtClean="0">
                <a:solidFill>
                  <a:srgbClr val="C00000"/>
                </a:solidFill>
              </a:rPr>
              <a:t>Кутафина</a:t>
            </a:r>
            <a:r>
              <a:rPr lang="ru-RU" sz="1800" dirty="0" smtClean="0">
                <a:solidFill>
                  <a:srgbClr val="C00000"/>
                </a:solidFill>
              </a:rPr>
              <a:t> по праву </a:t>
            </a:r>
            <a:r>
              <a:rPr lang="ru-RU" sz="1800" dirty="0" smtClean="0"/>
              <a:t>на базе ТОГУ для 8-11 классов – 25 участников </a:t>
            </a:r>
          </a:p>
          <a:p>
            <a:r>
              <a:rPr lang="ru-RU" sz="1800" dirty="0" smtClean="0">
                <a:solidFill>
                  <a:srgbClr val="C00000"/>
                </a:solidFill>
              </a:rPr>
              <a:t>- Дальневосточная региональная многопрофильная олимпиада школьников по праву «Шаг в будущее» на базе ХГУЭП</a:t>
            </a:r>
            <a:r>
              <a:rPr lang="ru-RU" sz="1800" dirty="0" smtClean="0"/>
              <a:t>, секция «Менеджмент и предпринимательство» – 2 участника стали победителями 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ru-RU" smtClean="0"/>
              <a:t>www.themegallery.com</a:t>
            </a:r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ru-RU" smtClean="0"/>
              <a:t>Company Logo</a:t>
            </a:r>
            <a:endParaRPr lang="en-US" altLang="ru-RU"/>
          </a:p>
        </p:txBody>
      </p:sp>
      <p:pic>
        <p:nvPicPr>
          <p:cNvPr id="33794" name="Picture 2" descr="F:\АУ\зип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4499999"/>
            <a:ext cx="3286148" cy="2182002"/>
          </a:xfrm>
          <a:prstGeom prst="rect">
            <a:avLst/>
          </a:prstGeom>
          <a:noFill/>
        </p:spPr>
      </p:pic>
      <p:pic>
        <p:nvPicPr>
          <p:cNvPr id="33795" name="Picture 3" descr="F:\АУ\DSC086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4214836"/>
            <a:ext cx="3286148" cy="2464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Бойко\Desktop\olimpiada-zvezd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857364"/>
            <a:ext cx="4000528" cy="218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Заголовок 1"/>
          <p:cNvSpPr>
            <a:spLocks noGrp="1"/>
          </p:cNvSpPr>
          <p:nvPr>
            <p:ph type="title"/>
          </p:nvPr>
        </p:nvSpPr>
        <p:spPr>
          <a:xfrm>
            <a:off x="500034" y="1"/>
            <a:ext cx="8229600" cy="1071546"/>
          </a:xfrm>
        </p:spPr>
        <p:txBody>
          <a:bodyPr/>
          <a:lstStyle/>
          <a:p>
            <a:r>
              <a:rPr lang="ru-RU" sz="2400" b="1" i="1" dirty="0" smtClean="0">
                <a:latin typeface="Georgia" pitchFamily="18" charset="0"/>
              </a:rPr>
              <a:t/>
            </a:r>
            <a:br>
              <a:rPr lang="ru-RU" sz="2400" b="1" i="1" dirty="0" smtClean="0">
                <a:latin typeface="Georgia" pitchFamily="18" charset="0"/>
              </a:rPr>
            </a:br>
            <a:r>
              <a:rPr lang="ru-RU" sz="2400" b="1" i="1" dirty="0" smtClean="0">
                <a:latin typeface="Georgia" pitchFamily="18" charset="0"/>
              </a:rPr>
              <a:t>Всероссийская многопрофильная </a:t>
            </a:r>
            <a:br>
              <a:rPr lang="ru-RU" sz="2400" b="1" i="1" dirty="0" smtClean="0">
                <a:latin typeface="Georgia" pitchFamily="18" charset="0"/>
              </a:rPr>
            </a:br>
            <a:r>
              <a:rPr lang="ru-RU" sz="2400" b="1" i="1" dirty="0" smtClean="0">
                <a:latin typeface="Georgia" pitchFamily="18" charset="0"/>
              </a:rPr>
              <a:t>инженерная олимпиада «Звезда»  </a:t>
            </a:r>
            <a:br>
              <a:rPr lang="ru-RU" sz="2400" b="1" i="1" dirty="0" smtClean="0">
                <a:latin typeface="Georgia" pitchFamily="18" charset="0"/>
              </a:rPr>
            </a:br>
            <a:r>
              <a:rPr lang="ru-RU" sz="2400" b="1" i="1" dirty="0" smtClean="0">
                <a:latin typeface="Georgia" pitchFamily="18" charset="0"/>
              </a:rPr>
              <a:t>(ТОГУ г.Хабаровск)</a:t>
            </a:r>
          </a:p>
        </p:txBody>
      </p:sp>
      <p:sp>
        <p:nvSpPr>
          <p:cNvPr id="33796" name="Содержимое 4"/>
          <p:cNvSpPr>
            <a:spLocks noGrp="1"/>
          </p:cNvSpPr>
          <p:nvPr>
            <p:ph idx="1"/>
          </p:nvPr>
        </p:nvSpPr>
        <p:spPr>
          <a:xfrm>
            <a:off x="250825" y="1341438"/>
            <a:ext cx="4321175" cy="4525962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ru-RU" sz="2400" b="1" i="1" dirty="0" smtClean="0">
                <a:solidFill>
                  <a:schemeClr val="tx1"/>
                </a:solidFill>
                <a:latin typeface="Georgia" pitchFamily="18" charset="0"/>
              </a:rPr>
              <a:t>Русский язык</a:t>
            </a:r>
          </a:p>
          <a:p>
            <a:pPr>
              <a:spcBef>
                <a:spcPct val="0"/>
              </a:spcBef>
            </a:pPr>
            <a:r>
              <a:rPr lang="ru-RU" sz="2400" b="1" i="1" dirty="0" smtClean="0">
                <a:solidFill>
                  <a:schemeClr val="tx1"/>
                </a:solidFill>
                <a:latin typeface="Georgia" pitchFamily="18" charset="0"/>
              </a:rPr>
              <a:t>Обществознание</a:t>
            </a:r>
          </a:p>
          <a:p>
            <a:pPr>
              <a:spcBef>
                <a:spcPct val="0"/>
              </a:spcBef>
            </a:pPr>
            <a:r>
              <a:rPr lang="ru-RU" sz="2400" b="1" i="1" dirty="0" smtClean="0">
                <a:solidFill>
                  <a:schemeClr val="tx1"/>
                </a:solidFill>
                <a:latin typeface="Georgia" pitchFamily="18" charset="0"/>
              </a:rPr>
              <a:t>Естественные науки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sz="2400" b="1" i="1" dirty="0" smtClean="0">
                <a:latin typeface="Georgia" pitchFamily="18" charset="0"/>
              </a:rPr>
              <a:t>Количество участников: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sz="2400" b="1" i="1" dirty="0" smtClean="0">
                <a:latin typeface="Georgia" pitchFamily="18" charset="0"/>
              </a:rPr>
              <a:t>2017 год -  89 </a:t>
            </a:r>
            <a:r>
              <a:rPr lang="ru-RU" sz="2400" b="1" i="1" dirty="0" err="1" smtClean="0">
                <a:latin typeface="Georgia" pitchFamily="18" charset="0"/>
              </a:rPr>
              <a:t>обу</a:t>
            </a:r>
            <a:endParaRPr lang="ru-RU" sz="2400" b="1" i="1" dirty="0" smtClean="0">
              <a:latin typeface="Georgia" pitchFamily="18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sz="2400" b="1" i="1" dirty="0" smtClean="0">
                <a:latin typeface="Georgia" pitchFamily="18" charset="0"/>
              </a:rPr>
              <a:t>2018 год - 129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sz="2400" b="1" i="1" dirty="0" smtClean="0">
                <a:latin typeface="Georgia" pitchFamily="18" charset="0"/>
              </a:rPr>
              <a:t>Участники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sz="2400" b="1" i="1" dirty="0" smtClean="0">
                <a:latin typeface="Georgia" pitchFamily="18" charset="0"/>
              </a:rPr>
              <a:t>заключительного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sz="2400" b="1" i="1" dirty="0" smtClean="0">
                <a:latin typeface="Georgia" pitchFamily="18" charset="0"/>
              </a:rPr>
              <a:t> этапа - 37</a:t>
            </a:r>
          </a:p>
        </p:txBody>
      </p:sp>
      <p:sp>
        <p:nvSpPr>
          <p:cNvPr id="33797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A058BAD-ACD2-4B3A-9BDF-DA079C2669F3}" type="slidenum">
              <a:rPr lang="ru-RU" altLang="ru-RU"/>
              <a:pPr/>
              <a:t>34</a:t>
            </a:fld>
            <a:endParaRPr lang="ru-RU" altLang="ru-RU"/>
          </a:p>
        </p:txBody>
      </p:sp>
    </p:spTree>
  </p:cSld>
  <p:clrMapOvr>
    <a:masterClrMapping/>
  </p:clrMapOvr>
  <p:transition advClick="0" advTm="1600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Показателем результативной деятельности педагогов школы, несомненно, является  успешная адаптация выпускников школы в социуме: ежегодно подавляющее большинство выпускников находят применение полученным в школе знаниям, продолжая обучение в ВУЗах и </a:t>
            </a:r>
            <a:r>
              <a:rPr lang="ru-RU" sz="2000" dirty="0" err="1" smtClean="0"/>
              <a:t>ССузах</a:t>
            </a:r>
            <a:r>
              <a:rPr lang="ru-RU" sz="2000" dirty="0" smtClean="0"/>
              <a:t>. Выпускники 9 и 11 классов успешно осваивают  программы соответствующего уровня обучения. За последние 3 года в среднем - выпускников средней школы продолжают обучение в высших и средних специальных учебных заведениях, в том числе - в ВУЗах</a:t>
            </a:r>
            <a:r>
              <a:rPr lang="ru-RU" sz="2000" i="1" dirty="0" smtClean="0"/>
              <a:t>.</a:t>
            </a:r>
            <a:r>
              <a:rPr lang="ru-RU" sz="2000" dirty="0" smtClean="0"/>
              <a:t> Достижения в реализации педагогическим коллективом школы социального заказа в образовании способствовали созданию достойного имиджа, повысили признание школы в социуме.</a:t>
            </a:r>
          </a:p>
          <a:p>
            <a:endParaRPr lang="ru-RU" sz="20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ru-RU" smtClean="0"/>
              <a:t>www.themegallery.com</a:t>
            </a:r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ru-RU" smtClean="0"/>
              <a:t>Company Logo</a:t>
            </a:r>
            <a:endParaRPr lang="en-US" altLang="ru-RU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58" y="260648"/>
            <a:ext cx="8229600" cy="563563"/>
          </a:xfrm>
        </p:spPr>
        <p:txBody>
          <a:bodyPr/>
          <a:lstStyle/>
          <a:p>
            <a:r>
              <a:rPr lang="ru-RU" sz="2200" dirty="0"/>
              <a:t>Перспективные задачи в направлении развития системы работы с одарёнными детьми </a:t>
            </a:r>
            <a:br>
              <a:rPr lang="ru-RU" sz="2200" dirty="0"/>
            </a:br>
            <a:endParaRPr lang="ru-RU" sz="2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980728"/>
            <a:ext cx="820891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spcBef>
                <a:spcPts val="1200"/>
              </a:spcBef>
              <a:buFont typeface="Wingdings" pitchFamily="2" charset="2"/>
              <a:buChar char="ü"/>
            </a:pPr>
            <a:r>
              <a:rPr lang="ru-RU" altLang="ru-RU" dirty="0">
                <a:solidFill>
                  <a:srgbClr val="002060"/>
                </a:solidFill>
                <a:latin typeface="Georgia" pitchFamily="18" charset="0"/>
              </a:rPr>
              <a:t>совершенствование  методики выявления и психолого-педагогического сопровождения одарённых </a:t>
            </a:r>
            <a:r>
              <a:rPr lang="ru-RU" altLang="ru-RU" dirty="0" smtClean="0">
                <a:solidFill>
                  <a:srgbClr val="002060"/>
                </a:solidFill>
                <a:latin typeface="Georgia" pitchFamily="18" charset="0"/>
              </a:rPr>
              <a:t>детей </a:t>
            </a:r>
            <a:endParaRPr lang="ru-RU" altLang="ru-RU" dirty="0">
              <a:solidFill>
                <a:srgbClr val="002060"/>
              </a:solidFill>
              <a:latin typeface="Georgia" pitchFamily="18" charset="0"/>
            </a:endParaRPr>
          </a:p>
          <a:p>
            <a:pPr algn="just" eaLnBrk="1" hangingPunct="1">
              <a:spcBef>
                <a:spcPts val="1200"/>
              </a:spcBef>
              <a:buFont typeface="Wingdings" pitchFamily="2" charset="2"/>
              <a:buChar char="ü"/>
            </a:pPr>
            <a:r>
              <a:rPr lang="ru-RU" altLang="ru-RU" dirty="0">
                <a:solidFill>
                  <a:srgbClr val="002060"/>
                </a:solidFill>
                <a:latin typeface="Georgia" pitchFamily="18" charset="0"/>
              </a:rPr>
              <a:t>организация и развитие методического сопровождения педагогов, работающих с одарёнными детьми (предполагается привлечение педагогов высших учебных заведений</a:t>
            </a:r>
            <a:r>
              <a:rPr lang="ru-RU" altLang="ru-RU" dirty="0" smtClean="0">
                <a:solidFill>
                  <a:srgbClr val="002060"/>
                </a:solidFill>
                <a:latin typeface="Georgia" pitchFamily="18" charset="0"/>
              </a:rPr>
              <a:t>)</a:t>
            </a:r>
            <a:endParaRPr lang="ru-RU" altLang="ru-RU" dirty="0">
              <a:solidFill>
                <a:srgbClr val="002060"/>
              </a:solidFill>
              <a:latin typeface="Georgia" pitchFamily="18" charset="0"/>
            </a:endParaRPr>
          </a:p>
          <a:p>
            <a:pPr algn="just" eaLnBrk="1" hangingPunct="1">
              <a:spcBef>
                <a:spcPts val="1200"/>
              </a:spcBef>
              <a:buFont typeface="Wingdings" pitchFamily="2" charset="2"/>
              <a:buChar char="ü"/>
            </a:pPr>
            <a:r>
              <a:rPr lang="ru-RU" altLang="ru-RU" dirty="0">
                <a:solidFill>
                  <a:srgbClr val="002060"/>
                </a:solidFill>
                <a:latin typeface="Georgia" pitchFamily="18" charset="0"/>
              </a:rPr>
              <a:t>формирование и поддержка мотивации педагогов образовательных учреждений района к реализации программ  индивидуальной работы с одарёнными </a:t>
            </a:r>
            <a:r>
              <a:rPr lang="ru-RU" altLang="ru-RU" dirty="0" smtClean="0">
                <a:solidFill>
                  <a:srgbClr val="002060"/>
                </a:solidFill>
                <a:latin typeface="Georgia" pitchFamily="18" charset="0"/>
              </a:rPr>
              <a:t>учащимися</a:t>
            </a:r>
            <a:endParaRPr lang="ru-RU" altLang="ru-RU" dirty="0">
              <a:solidFill>
                <a:srgbClr val="002060"/>
              </a:solidFill>
              <a:latin typeface="Georgia" pitchFamily="18" charset="0"/>
            </a:endParaRPr>
          </a:p>
          <a:p>
            <a:pPr algn="just" eaLnBrk="1" hangingPunct="1">
              <a:spcBef>
                <a:spcPts val="1200"/>
              </a:spcBef>
              <a:buFont typeface="Wingdings" pitchFamily="2" charset="2"/>
              <a:buChar char="ü"/>
            </a:pPr>
            <a:r>
              <a:rPr lang="ru-RU" altLang="ru-RU" dirty="0">
                <a:solidFill>
                  <a:srgbClr val="002060"/>
                </a:solidFill>
                <a:latin typeface="Georgia" pitchFamily="18" charset="0"/>
              </a:rPr>
              <a:t>поддержка сотрудничества с родительской общественностью в вопросах воспитания и обучения одарённого </a:t>
            </a:r>
            <a:r>
              <a:rPr lang="ru-RU" altLang="ru-RU" dirty="0" smtClean="0">
                <a:solidFill>
                  <a:srgbClr val="002060"/>
                </a:solidFill>
                <a:latin typeface="Georgia" pitchFamily="18" charset="0"/>
              </a:rPr>
              <a:t>ребёнка</a:t>
            </a:r>
            <a:endParaRPr lang="ru-RU" altLang="ru-RU" dirty="0">
              <a:solidFill>
                <a:srgbClr val="002060"/>
              </a:solidFill>
              <a:latin typeface="Georgia" pitchFamily="18" charset="0"/>
            </a:endParaRPr>
          </a:p>
          <a:p>
            <a:pPr algn="just" eaLnBrk="1" hangingPunct="1">
              <a:spcBef>
                <a:spcPts val="1200"/>
              </a:spcBef>
              <a:buFont typeface="Wingdings" pitchFamily="2" charset="2"/>
              <a:buChar char="ü"/>
            </a:pPr>
            <a:r>
              <a:rPr lang="ru-RU" altLang="ru-RU" dirty="0">
                <a:solidFill>
                  <a:srgbClr val="002060"/>
                </a:solidFill>
                <a:latin typeface="Georgia" pitchFamily="18" charset="0"/>
              </a:rPr>
              <a:t>установление и поддержка социального сотрудничества с заинтересованными структурами в работе с одарёнными </a:t>
            </a:r>
            <a:r>
              <a:rPr lang="ru-RU" altLang="ru-RU" dirty="0" smtClean="0">
                <a:solidFill>
                  <a:srgbClr val="002060"/>
                </a:solidFill>
                <a:latin typeface="Georgia" pitchFamily="18" charset="0"/>
              </a:rPr>
              <a:t>детьми</a:t>
            </a:r>
            <a:endParaRPr lang="ru-RU" altLang="ru-RU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7" name="Picture 2" descr="https://lh6.googleusercontent.com/-BJVzxfECa20/U8co4YIN-CI/AAAAAAAATgo/Ozxw_04qp70/s1600/SL27376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01"/>
          <a:stretch/>
        </p:blipFill>
        <p:spPr bwMode="auto">
          <a:xfrm>
            <a:off x="179512" y="5085184"/>
            <a:ext cx="2160240" cy="1435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E:\УЧИТЕЛЬ ГОДА-2014\DSC024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085184"/>
            <a:ext cx="2160240" cy="1435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E:\УЧИТЕЛЬ ГОДА-2014\DSC026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5085184"/>
            <a:ext cx="2160240" cy="1435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F:\Ученик года-2014\DSC0388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397" y="5085184"/>
            <a:ext cx="2170099" cy="1441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197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c031gl">
  <a:themeElements>
    <a:clrScheme name="sample 1">
      <a:dk1>
        <a:srgbClr val="1D528D"/>
      </a:dk1>
      <a:lt1>
        <a:srgbClr val="FFFFFF"/>
      </a:lt1>
      <a:dk2>
        <a:srgbClr val="000000"/>
      </a:dk2>
      <a:lt2>
        <a:srgbClr val="C0C0C0"/>
      </a:lt2>
      <a:accent1>
        <a:srgbClr val="1B9AD9"/>
      </a:accent1>
      <a:accent2>
        <a:srgbClr val="1DB3AC"/>
      </a:accent2>
      <a:accent3>
        <a:srgbClr val="FFFFFF"/>
      </a:accent3>
      <a:accent4>
        <a:srgbClr val="174578"/>
      </a:accent4>
      <a:accent5>
        <a:srgbClr val="ABCAE9"/>
      </a:accent5>
      <a:accent6>
        <a:srgbClr val="19A29B"/>
      </a:accent6>
      <a:hlink>
        <a:srgbClr val="9999FF"/>
      </a:hlink>
      <a:folHlink>
        <a:srgbClr val="969696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1B9AD9"/>
        </a:accent1>
        <a:accent2>
          <a:srgbClr val="1DB3AC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19A29B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3366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002A56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cdb2004c031gl</Template>
  <TotalTime>2715</TotalTime>
  <Words>1128</Words>
  <Application>Microsoft Office PowerPoint</Application>
  <PresentationFormat>Экран (4:3)</PresentationFormat>
  <Paragraphs>243</Paragraphs>
  <Slides>36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8" baseType="lpstr">
      <vt:lpstr>cdb2004c031gl</vt:lpstr>
      <vt:lpstr>Image</vt:lpstr>
      <vt:lpstr>«Создание образовательного пространства для развития детской одаренности в  сельской общеобразовательной школе» </vt:lpstr>
      <vt:lpstr>Нормативно-правовая база</vt:lpstr>
      <vt:lpstr>Презентация PowerPoint</vt:lpstr>
      <vt:lpstr>Педагогический совет  «Современные подходы в работе  с одаренными детьми в свете майских Указов Президента РФ 2018 года»</vt:lpstr>
      <vt:lpstr>Методический семинар   «Активные методы обучения в процессе урочной и внеурочной деятельности»</vt:lpstr>
      <vt:lpstr>Работа с одаренными в процессе урочной деятельности</vt:lpstr>
      <vt:lpstr>Презентация PowerPoint</vt:lpstr>
      <vt:lpstr>Научно-практическая  конференция «Шаг в будущее»</vt:lpstr>
      <vt:lpstr>Презентация PowerPoint</vt:lpstr>
      <vt:lpstr>Краевая  краеведческая конференция исследовательских работ  «Салют, Победа!»</vt:lpstr>
      <vt:lpstr>Всероссийский конкурс научно-исследовательских работ «Моя Россия» в рамках общероссийского инновационного проекта </vt:lpstr>
      <vt:lpstr>МЕЖДУНАРОДНЫЙ КОНКУРС МОЛОДЕЖНЫХ ПРОЕКТОВ «НАША ИСТОРИЯ»  МОСКВА         7 – 9 МАЯ 2018 </vt:lpstr>
      <vt:lpstr>Презентация PowerPoint</vt:lpstr>
      <vt:lpstr>Региональный этап олимпиады</vt:lpstr>
      <vt:lpstr>    Обучающися    Краевой заочной физико-математической школы;  2018 год - заочная физико-техническая школа Московского физико-технического института (МФТИ)  </vt:lpstr>
      <vt:lpstr>КРАЕВОЙ ПРОСВЕТИТЕЛЬСКИЙ ФЕСТИВАЛЬ  ПО ФИНАНСОВОЙ ГРАМОТНОСТИ ХАБАРОВСК - 2018</vt:lpstr>
      <vt:lpstr>«Дорога Добра»</vt:lpstr>
      <vt:lpstr>Вокально-хоровое объединение  «Радость»</vt:lpstr>
      <vt:lpstr>Международный фестиваль  «Весенние голоса» (КНР)</vt:lpstr>
      <vt:lpstr>Школьный пресс-центр</vt:lpstr>
      <vt:lpstr>Районный смотр- конкурс  детских печатных изданий  «Это наша  с тобой история» </vt:lpstr>
      <vt:lpstr>Краевой конкурс школьных печатных изданий  «Значимый символ ХХ столетия»</vt:lpstr>
      <vt:lpstr>Кадетское образование </vt:lpstr>
      <vt:lpstr>  Всероссийское  военно-патриотическое общественное движение «Юнармия»         </vt:lpstr>
      <vt:lpstr>Районный смотр  песни и строя  «Честь и верность во славу Отечества»</vt:lpstr>
      <vt:lpstr>                       Российское                           Движение Школьников                                         </vt:lpstr>
      <vt:lpstr>               команда КВН «Таежный роман»              </vt:lpstr>
      <vt:lpstr>        Шибанкова Елена- участница команды «Школьная сборная г.Хабаровска», трехкратный обладатель звания «Лучшая актриса»  Плиева Виктория – участница команды «Школьная сборная Хабаровского края», участница команды «Школьная сборная  г. Хабаровска», победитель в номинации «Лучшая шутка», обладатель звания «Лучшая актриса» Наимхонов Руслан –участник команды «Школьная сборная г.Хабаровска», победитель в номинации «Лучшая шутка»,  двукратный обладатель звания «Лучший актёр» Чунту Дмитрий – участник команды «Школьная сборная г.Хабаровска», победитель в номинации «Лучшая шутка»,  двукратный обладатель звания «Лучший актёр»  Сашников Данил– участник команды«Школьная сборная г.Хабаровска», обладатель звания «Лучший актёр»    </vt:lpstr>
      <vt:lpstr>Стипендиаты школы</vt:lpstr>
      <vt:lpstr>Сотрудничество  с Краевым центром  поддержки одаренных детей ХК ИРО </vt:lpstr>
      <vt:lpstr> Сотрудничество с Порталом «Прообраз - 27» </vt:lpstr>
      <vt:lpstr>   Сотрудничество с Порталом «Прообраз - 27» </vt:lpstr>
      <vt:lpstr> Сотрудничество с  высшими учебными заведениями г.Хабаровска </vt:lpstr>
      <vt:lpstr> Всероссийская многопрофильная  инженерная олимпиада «Звезда»   (ТОГУ г.Хабаровск)</vt:lpstr>
      <vt:lpstr>Презентация PowerPoint</vt:lpstr>
      <vt:lpstr>Перспективные задачи в направлении развития системы работы с одарёнными детьми  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RePack by Diakov</dc:creator>
  <cp:lastModifiedBy>интернет</cp:lastModifiedBy>
  <cp:revision>199</cp:revision>
  <dcterms:created xsi:type="dcterms:W3CDTF">2014-09-03T11:17:03Z</dcterms:created>
  <dcterms:modified xsi:type="dcterms:W3CDTF">2019-10-25T02:35:14Z</dcterms:modified>
</cp:coreProperties>
</file>